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62" r:id="rId2"/>
    <p:sldId id="363" r:id="rId3"/>
    <p:sldId id="369" r:id="rId4"/>
    <p:sldId id="387" r:id="rId5"/>
    <p:sldId id="391" r:id="rId6"/>
    <p:sldId id="392" r:id="rId7"/>
    <p:sldId id="399" r:id="rId8"/>
    <p:sldId id="393" r:id="rId9"/>
    <p:sldId id="388" r:id="rId10"/>
    <p:sldId id="394" r:id="rId11"/>
    <p:sldId id="395" r:id="rId12"/>
    <p:sldId id="398" r:id="rId13"/>
    <p:sldId id="389"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27"/>
    <p:restoredTop sz="96271"/>
  </p:normalViewPr>
  <p:slideViewPr>
    <p:cSldViewPr snapToGrid="0" snapToObjects="1">
      <p:cViewPr>
        <p:scale>
          <a:sx n="147" d="100"/>
          <a:sy n="147" d="100"/>
        </p:scale>
        <p:origin x="480"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2023/11/29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2023/11/29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284312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133664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132803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51066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245798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370196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327628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139737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344974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200576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1938197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368959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768704-C5DC-6340-84BD-81CC6496C9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81933"/>
            <a:ext cx="551490" cy="544449"/>
          </a:xfrm>
          <a:prstGeom prst="rect">
            <a:avLst/>
          </a:prstGeom>
        </p:spPr>
      </p:pic>
      <p:pic>
        <p:nvPicPr>
          <p:cNvPr id="3" name="图片 2">
            <a:extLst>
              <a:ext uri="{FF2B5EF4-FFF2-40B4-BE49-F238E27FC236}">
                <a16:creationId xmlns:a16="http://schemas.microsoft.com/office/drawing/2014/main" id="{FB22FC7A-8D3F-E34D-ACCB-0443AE9870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1682" y="877972"/>
            <a:ext cx="272475" cy="268996"/>
          </a:xfrm>
          <a:prstGeom prst="rect">
            <a:avLst/>
          </a:prstGeom>
        </p:spPr>
      </p:pic>
      <p:pic>
        <p:nvPicPr>
          <p:cNvPr id="4" name="图片 3">
            <a:extLst>
              <a:ext uri="{FF2B5EF4-FFF2-40B4-BE49-F238E27FC236}">
                <a16:creationId xmlns:a16="http://schemas.microsoft.com/office/drawing/2014/main" id="{74DFC2CF-1356-7540-A8BC-192CADD0A96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0484" y="92935"/>
            <a:ext cx="914398" cy="903156"/>
          </a:xfrm>
          <a:prstGeom prst="rect">
            <a:avLst/>
          </a:prstGeom>
        </p:spPr>
      </p:pic>
      <p:sp>
        <p:nvSpPr>
          <p:cNvPr id="6" name="文本框 5">
            <a:extLst>
              <a:ext uri="{FF2B5EF4-FFF2-40B4-BE49-F238E27FC236}">
                <a16:creationId xmlns:a16="http://schemas.microsoft.com/office/drawing/2014/main" id="{3D66B9BF-AAD2-A647-AF9B-DE523BBC1D7E}"/>
              </a:ext>
            </a:extLst>
          </p:cNvPr>
          <p:cNvSpPr txBox="1"/>
          <p:nvPr userDrawn="1"/>
        </p:nvSpPr>
        <p:spPr>
          <a:xfrm>
            <a:off x="318093" y="325908"/>
            <a:ext cx="466794" cy="369332"/>
          </a:xfrm>
          <a:prstGeom prst="rect">
            <a:avLst/>
          </a:prstGeom>
          <a:noFill/>
        </p:spPr>
        <p:txBody>
          <a:bodyPr wrap="none" rtlCol="0">
            <a:normAutofit/>
          </a:bodyPr>
          <a:lstStyle/>
          <a:p>
            <a:pPr algn="ctr"/>
            <a:fld id="{67267A3C-2F84-5144-9C61-FCF6F8255312}" type="slidenum">
              <a:rPr kumimoji="1" lang="en-US" altLang="en-US" b="0" i="0" smtClean="0">
                <a:solidFill>
                  <a:schemeClr val="bg1"/>
                </a:solidFill>
                <a:latin typeface="Source Han Sans Regular"/>
                <a:ea typeface="Source Han Sans CN Regular" panose="020B0500000000000000" pitchFamily="34" charset="-128"/>
              </a:rPr>
              <a:pPr algn="ctr"/>
              <a:t>‹#›</a:t>
            </a:fld>
            <a:endParaRPr kumimoji="1" lang="zh-CN" altLang="en-US" b="0" i="0">
              <a:solidFill>
                <a:schemeClr val="bg1"/>
              </a:solidFill>
              <a:latin typeface="Source Han Sans CN Regular" panose="020B0500000000000000" pitchFamily="34" charset="-128"/>
              <a:ea typeface="Source Han Sans CN Regular" panose="020B0500000000000000" pitchFamily="34" charset="-128"/>
            </a:endParaRPr>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16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9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60" r:id="rId4"/>
    <p:sldLayoutId id="2147483655" r:id="rId5"/>
  </p:sldLayoutIdLst>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microsoft.com/office/2017/06/relationships/model3d" Target="../media/model3d2.glb"/><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8.png"/><Relationship Id="rId9"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356C2A-8C23-4E46-B853-6643FA588C78}"/>
              </a:ext>
            </a:extLst>
          </p:cNvPr>
          <p:cNvPicPr>
            <a:picLocks noChangeAspect="1"/>
          </p:cNvPicPr>
          <p:nvPr/>
        </p:nvPicPr>
        <p:blipFill>
          <a:blip r:embed="rId3"/>
          <a:stretch>
            <a:fillRect/>
          </a:stretch>
        </p:blipFill>
        <p:spPr>
          <a:xfrm>
            <a:off x="174831" y="225156"/>
            <a:ext cx="5882710" cy="5845192"/>
          </a:xfrm>
          <a:prstGeom prst="rect">
            <a:avLst/>
          </a:prstGeom>
        </p:spPr>
      </p:pic>
      <p:pic>
        <p:nvPicPr>
          <p:cNvPr id="6" name="图片 5">
            <a:extLst>
              <a:ext uri="{FF2B5EF4-FFF2-40B4-BE49-F238E27FC236}">
                <a16:creationId xmlns:a16="http://schemas.microsoft.com/office/drawing/2014/main" id="{09863E86-BE27-9842-AD37-6FA0E3CB7A1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92369" y="4103547"/>
            <a:ext cx="1992234" cy="1966801"/>
          </a:xfrm>
          <a:prstGeom prst="rect">
            <a:avLst/>
          </a:prstGeom>
        </p:spPr>
      </p:pic>
      <p:pic>
        <p:nvPicPr>
          <p:cNvPr id="10" name="图片 9">
            <a:extLst>
              <a:ext uri="{FF2B5EF4-FFF2-40B4-BE49-F238E27FC236}">
                <a16:creationId xmlns:a16="http://schemas.microsoft.com/office/drawing/2014/main" id="{A8CAB010-DEF3-C347-BCF8-CF353FA0C9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165532" y="485304"/>
            <a:ext cx="536008" cy="529165"/>
          </a:xfrm>
          <a:prstGeom prst="rect">
            <a:avLst/>
          </a:prstGeom>
        </p:spPr>
      </p:pic>
      <p:sp>
        <p:nvSpPr>
          <p:cNvPr id="12" name="矩形 11">
            <a:extLst>
              <a:ext uri="{FF2B5EF4-FFF2-40B4-BE49-F238E27FC236}">
                <a16:creationId xmlns:a16="http://schemas.microsoft.com/office/drawing/2014/main" id="{66143B09-60DB-EB4F-A239-3275A54B896A}"/>
              </a:ext>
            </a:extLst>
          </p:cNvPr>
          <p:cNvSpPr/>
          <p:nvPr/>
        </p:nvSpPr>
        <p:spPr>
          <a:xfrm>
            <a:off x="7689669" y="3641140"/>
            <a:ext cx="1985554" cy="38326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a:extLst>
              <a:ext uri="{FF2B5EF4-FFF2-40B4-BE49-F238E27FC236}">
                <a16:creationId xmlns:a16="http://schemas.microsoft.com/office/drawing/2014/main" id="{44C656D5-6D9B-E344-8712-31B042D5A08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15915" y="5448357"/>
            <a:ext cx="909541" cy="898358"/>
          </a:xfrm>
          <a:prstGeom prst="rect">
            <a:avLst/>
          </a:prstGeom>
        </p:spPr>
      </p:pic>
      <p:pic>
        <p:nvPicPr>
          <p:cNvPr id="15" name="图片 14">
            <a:extLst>
              <a:ext uri="{FF2B5EF4-FFF2-40B4-BE49-F238E27FC236}">
                <a16:creationId xmlns:a16="http://schemas.microsoft.com/office/drawing/2014/main" id="{76E1719D-418B-7647-BF8C-EA3D47F8751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6102" y="654305"/>
            <a:ext cx="1399813" cy="1382603"/>
          </a:xfrm>
          <a:prstGeom prst="rect">
            <a:avLst/>
          </a:prstGeom>
        </p:spPr>
      </p:pic>
      <p:pic>
        <p:nvPicPr>
          <p:cNvPr id="16" name="图片 15">
            <a:extLst>
              <a:ext uri="{FF2B5EF4-FFF2-40B4-BE49-F238E27FC236}">
                <a16:creationId xmlns:a16="http://schemas.microsoft.com/office/drawing/2014/main" id="{4C61DC4A-214A-FC4D-8919-102A8DDA1A8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966639" y="1592082"/>
            <a:ext cx="406720" cy="401719"/>
          </a:xfrm>
          <a:prstGeom prst="rect">
            <a:avLst/>
          </a:prstGeom>
        </p:spPr>
      </p:pic>
      <p:sp>
        <p:nvSpPr>
          <p:cNvPr id="17" name="TextBox 16">
            <a:extLst>
              <a:ext uri="{FF2B5EF4-FFF2-40B4-BE49-F238E27FC236}">
                <a16:creationId xmlns:a16="http://schemas.microsoft.com/office/drawing/2014/main" id="{10387367-F6BD-D33F-B5EF-74DAB48E33AE}"/>
              </a:ext>
            </a:extLst>
          </p:cNvPr>
          <p:cNvSpPr txBox="1"/>
          <p:nvPr/>
        </p:nvSpPr>
        <p:spPr>
          <a:xfrm>
            <a:off x="7875101" y="3627302"/>
            <a:ext cx="1634432" cy="369332"/>
          </a:xfrm>
          <a:prstGeom prst="rect">
            <a:avLst/>
          </a:prstGeom>
          <a:noFill/>
        </p:spPr>
        <p:txBody>
          <a:bodyPr wrap="square" rtlCol="0">
            <a:spAutoFit/>
          </a:bodyPr>
          <a:lstStyle/>
          <a:p>
            <a:r>
              <a:rPr lang="en-US" dirty="0">
                <a:solidFill>
                  <a:schemeClr val="bg1"/>
                </a:solidFill>
                <a:latin typeface="Mundial" pitchFamily="2" charset="77"/>
              </a:rPr>
              <a:t>Motor control</a:t>
            </a:r>
          </a:p>
        </p:txBody>
      </p:sp>
      <p:sp>
        <p:nvSpPr>
          <p:cNvPr id="18" name="TextBox 17">
            <a:extLst>
              <a:ext uri="{FF2B5EF4-FFF2-40B4-BE49-F238E27FC236}">
                <a16:creationId xmlns:a16="http://schemas.microsoft.com/office/drawing/2014/main" id="{895F80A5-546A-90FA-F544-3D9F7AA820DB}"/>
              </a:ext>
            </a:extLst>
          </p:cNvPr>
          <p:cNvSpPr txBox="1"/>
          <p:nvPr/>
        </p:nvSpPr>
        <p:spPr>
          <a:xfrm>
            <a:off x="7199760" y="2438342"/>
            <a:ext cx="2985113" cy="646331"/>
          </a:xfrm>
          <a:prstGeom prst="rect">
            <a:avLst/>
          </a:prstGeom>
          <a:noFill/>
        </p:spPr>
        <p:txBody>
          <a:bodyPr wrap="none" rtlCol="0">
            <a:spAutoFit/>
          </a:bodyPr>
          <a:lstStyle/>
          <a:p>
            <a:r>
              <a:rPr kumimoji="1" lang="en-US" altLang="zh-CN" b="1" dirty="0">
                <a:latin typeface="Mundial" pitchFamily="2" charset="77"/>
              </a:rPr>
              <a:t>Final Project Presentation</a:t>
            </a:r>
            <a:endParaRPr kumimoji="1" lang="en-US" altLang="zh-CN" sz="1800" b="1" dirty="0">
              <a:latin typeface="Mundial" pitchFamily="2" charset="77"/>
            </a:endParaRPr>
          </a:p>
          <a:p>
            <a:endParaRPr lang="en-KR" dirty="0"/>
          </a:p>
        </p:txBody>
      </p:sp>
      <p:sp>
        <p:nvSpPr>
          <p:cNvPr id="23" name="TextBox 22">
            <a:extLst>
              <a:ext uri="{FF2B5EF4-FFF2-40B4-BE49-F238E27FC236}">
                <a16:creationId xmlns:a16="http://schemas.microsoft.com/office/drawing/2014/main" id="{6329C134-DA04-AF57-15CA-9CAD7B3D4259}"/>
              </a:ext>
            </a:extLst>
          </p:cNvPr>
          <p:cNvSpPr txBox="1"/>
          <p:nvPr/>
        </p:nvSpPr>
        <p:spPr>
          <a:xfrm>
            <a:off x="5683095" y="2768426"/>
            <a:ext cx="6018445" cy="830997"/>
          </a:xfrm>
          <a:prstGeom prst="rect">
            <a:avLst/>
          </a:prstGeom>
          <a:noFill/>
        </p:spPr>
        <p:txBody>
          <a:bodyPr wrap="square" rtlCol="0">
            <a:spAutoFit/>
          </a:bodyPr>
          <a:lstStyle/>
          <a:p>
            <a:r>
              <a:rPr kumimoji="1" lang="en-US" altLang="en-US" sz="4800" b="1" dirty="0">
                <a:latin typeface="Mundial" pitchFamily="2" charset="77"/>
                <a:ea typeface="思源黑体 CN Bold" panose="020B0800000000000000" pitchFamily="34" charset="-122"/>
              </a:rPr>
              <a:t>Self balancing robot</a:t>
            </a:r>
            <a:endParaRPr lang="en-KR" dirty="0"/>
          </a:p>
        </p:txBody>
      </p:sp>
      <p:pic>
        <p:nvPicPr>
          <p:cNvPr id="24" name="Picture 23">
            <a:extLst>
              <a:ext uri="{FF2B5EF4-FFF2-40B4-BE49-F238E27FC236}">
                <a16:creationId xmlns:a16="http://schemas.microsoft.com/office/drawing/2014/main" id="{BE0312AE-0922-9E55-9A0B-0CD9CCEC9353}"/>
              </a:ext>
            </a:extLst>
          </p:cNvPr>
          <p:cNvPicPr>
            <a:picLocks noChangeAspect="1"/>
          </p:cNvPicPr>
          <p:nvPr/>
        </p:nvPicPr>
        <p:blipFill>
          <a:blip r:embed="rId9"/>
          <a:stretch>
            <a:fillRect/>
          </a:stretch>
        </p:blipFill>
        <p:spPr>
          <a:xfrm rot="21386698">
            <a:off x="1406995" y="1449919"/>
            <a:ext cx="3269508" cy="3269508"/>
          </a:xfrm>
          <a:prstGeom prst="rect">
            <a:avLst/>
          </a:prstGeom>
        </p:spPr>
      </p:pic>
    </p:spTree>
    <p:extLst>
      <p:ext uri="{BB962C8B-B14F-4D97-AF65-F5344CB8AC3E}">
        <p14:creationId xmlns:p14="http://schemas.microsoft.com/office/powerpoint/2010/main" val="2547509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11">
            <a:extLst>
              <a:ext uri="{FF2B5EF4-FFF2-40B4-BE49-F238E27FC236}">
                <a16:creationId xmlns:a16="http://schemas.microsoft.com/office/drawing/2014/main" id="{BA484201-15CC-BD99-EE00-38B4ED3115A1}"/>
              </a:ext>
            </a:extLst>
          </p:cNvPr>
          <p:cNvSpPr/>
          <p:nvPr/>
        </p:nvSpPr>
        <p:spPr>
          <a:xfrm>
            <a:off x="2892187" y="586819"/>
            <a:ext cx="6407626"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effectLst/>
                <a:latin typeface="Mundial" pitchFamily="2" charset="77"/>
              </a:rPr>
              <a:t>PWM (Pulse Width Modulation)</a:t>
            </a:r>
            <a:r>
              <a:rPr lang="en-US" sz="3200" b="0" i="0" dirty="0">
                <a:solidFill>
                  <a:srgbClr val="D1D5DB"/>
                </a:solidFill>
                <a:effectLst/>
                <a:latin typeface="Mundial" pitchFamily="2" charset="77"/>
              </a:rPr>
              <a:t>:</a:t>
            </a:r>
            <a:endParaRPr lang="en-US" sz="3200" b="1" dirty="0">
              <a:effectLst/>
              <a:latin typeface="Mundial" pitchFamily="2" charset="77"/>
            </a:endParaRPr>
          </a:p>
        </p:txBody>
      </p:sp>
      <p:pic>
        <p:nvPicPr>
          <p:cNvPr id="11266" name="Picture 2">
            <a:extLst>
              <a:ext uri="{FF2B5EF4-FFF2-40B4-BE49-F238E27FC236}">
                <a16:creationId xmlns:a16="http://schemas.microsoft.com/office/drawing/2014/main" id="{E8F8EC0F-A464-2546-556B-47264B57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245" y="1976846"/>
            <a:ext cx="5512057" cy="38197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89DCF58-BFFB-9B63-06C7-2AA2EE3D6C84}"/>
              </a:ext>
            </a:extLst>
          </p:cNvPr>
          <p:cNvSpPr txBox="1"/>
          <p:nvPr/>
        </p:nvSpPr>
        <p:spPr>
          <a:xfrm>
            <a:off x="957944" y="1905506"/>
            <a:ext cx="4606834" cy="4154984"/>
          </a:xfrm>
          <a:prstGeom prst="rect">
            <a:avLst/>
          </a:prstGeom>
          <a:noFill/>
        </p:spPr>
        <p:txBody>
          <a:bodyPr wrap="square" rtlCol="0">
            <a:spAutoFit/>
          </a:bodyPr>
          <a:lstStyle/>
          <a:p>
            <a:pPr algn="l">
              <a:buFont typeface="Arial" panose="020B0604020202020204" pitchFamily="34" charset="0"/>
              <a:buChar char="•"/>
            </a:pPr>
            <a:r>
              <a:rPr lang="en-US" sz="1400" b="1" i="0" dirty="0">
                <a:effectLst/>
                <a:latin typeface="Mundial" pitchFamily="2" charset="77"/>
              </a:rPr>
              <a:t>Function</a:t>
            </a:r>
            <a:r>
              <a:rPr lang="en-US" sz="1400" b="0" i="0" dirty="0">
                <a:effectLst/>
                <a:latin typeface="Mundial" pitchFamily="2" charset="77"/>
              </a:rPr>
              <a:t>: PWM is a technique used to generate analog-like signals using digital means. It involves rapidly switching a digital signal ON and OFF at a fixed frequency, where the ratio of time ON to time OFF (duty cycle) determines the average voltage delivered.</a:t>
            </a:r>
          </a:p>
          <a:p>
            <a:pPr algn="l">
              <a:buFont typeface="Arial" panose="020B0604020202020204" pitchFamily="34" charset="0"/>
              <a:buChar char="•"/>
            </a:pPr>
            <a:endParaRPr lang="en-US" sz="1400" b="0" i="0" dirty="0">
              <a:effectLst/>
              <a:latin typeface="Mundial" pitchFamily="2" charset="77"/>
            </a:endParaRPr>
          </a:p>
          <a:p>
            <a:pPr algn="l">
              <a:buFont typeface="Arial" panose="020B0604020202020204" pitchFamily="34" charset="0"/>
              <a:buChar char="•"/>
            </a:pPr>
            <a:r>
              <a:rPr lang="en-US" sz="1400" b="1" i="0" dirty="0">
                <a:effectLst/>
                <a:latin typeface="Mundial" pitchFamily="2" charset="77"/>
              </a:rPr>
              <a:t>Purpose</a:t>
            </a:r>
            <a:r>
              <a:rPr lang="en-US" sz="1400" b="0" i="0" dirty="0">
                <a:effectLst/>
                <a:latin typeface="Mundial" pitchFamily="2" charset="77"/>
              </a:rPr>
              <a:t>: PWM signals are widely used to control the speed and power of motors, LEDs, and other devices. By varying the duty cycle of the signal, it's possible to control the average voltage or power supplied to a device.</a:t>
            </a:r>
          </a:p>
          <a:p>
            <a:pPr algn="l">
              <a:buFont typeface="Arial" panose="020B0604020202020204" pitchFamily="34" charset="0"/>
              <a:buChar char="•"/>
            </a:pPr>
            <a:endParaRPr lang="en-US" sz="1400" b="0" i="0" dirty="0">
              <a:effectLst/>
              <a:latin typeface="Mundial" pitchFamily="2" charset="77"/>
            </a:endParaRPr>
          </a:p>
          <a:p>
            <a:pPr algn="l">
              <a:buFont typeface="Arial" panose="020B0604020202020204" pitchFamily="34" charset="0"/>
              <a:buChar char="•"/>
            </a:pPr>
            <a:r>
              <a:rPr lang="en-US" sz="1400" b="1" i="0" dirty="0">
                <a:effectLst/>
                <a:latin typeface="Mundial" pitchFamily="2" charset="77"/>
              </a:rPr>
              <a:t>Usage</a:t>
            </a:r>
            <a:r>
              <a:rPr lang="en-US" sz="1400" b="0" i="0" dirty="0">
                <a:effectLst/>
                <a:latin typeface="Mundial" pitchFamily="2" charset="77"/>
              </a:rPr>
              <a:t>: In robotics and motor control, PWM signals are sent to motor drivers to control the speed and direction of DC motors. By adjusting the PWM duty cycle, you can regulate the motor's speed and direction, facilitating precise control and movement.</a:t>
            </a:r>
          </a:p>
          <a:p>
            <a:endParaRPr lang="en-KR" sz="1200" dirty="0">
              <a:latin typeface="Mundial" pitchFamily="2" charset="77"/>
            </a:endParaRPr>
          </a:p>
        </p:txBody>
      </p:sp>
    </p:spTree>
    <p:extLst>
      <p:ext uri="{BB962C8B-B14F-4D97-AF65-F5344CB8AC3E}">
        <p14:creationId xmlns:p14="http://schemas.microsoft.com/office/powerpoint/2010/main" val="995385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D_Compensation_Animated.gif">
            <a:hlinkClick r:id="" action="ppaction://media"/>
            <a:extLst>
              <a:ext uri="{FF2B5EF4-FFF2-40B4-BE49-F238E27FC236}">
                <a16:creationId xmlns:a16="http://schemas.microsoft.com/office/drawing/2014/main" id="{E063D024-74B4-1859-B13E-B27AB51708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9261" y="1971902"/>
            <a:ext cx="5046739" cy="3785054"/>
          </a:xfrm>
          <a:prstGeom prst="rect">
            <a:avLst/>
          </a:prstGeom>
        </p:spPr>
      </p:pic>
      <p:pic>
        <p:nvPicPr>
          <p:cNvPr id="15" name="Picture 14" descr="A white rectangular grid with black text&#10;&#10;Description automatically generated">
            <a:extLst>
              <a:ext uri="{FF2B5EF4-FFF2-40B4-BE49-F238E27FC236}">
                <a16:creationId xmlns:a16="http://schemas.microsoft.com/office/drawing/2014/main" id="{30DAF75F-A8AD-2A5C-225D-548CC78C37DB}"/>
              </a:ext>
            </a:extLst>
          </p:cNvPr>
          <p:cNvPicPr>
            <a:picLocks noChangeAspect="1"/>
          </p:cNvPicPr>
          <p:nvPr/>
        </p:nvPicPr>
        <p:blipFill>
          <a:blip r:embed="rId6"/>
          <a:stretch>
            <a:fillRect/>
          </a:stretch>
        </p:blipFill>
        <p:spPr>
          <a:xfrm>
            <a:off x="6481898" y="1971902"/>
            <a:ext cx="5219700" cy="2184400"/>
          </a:xfrm>
          <a:prstGeom prst="rect">
            <a:avLst/>
          </a:prstGeom>
        </p:spPr>
      </p:pic>
      <p:sp>
        <p:nvSpPr>
          <p:cNvPr id="16" name="矩形 11">
            <a:extLst>
              <a:ext uri="{FF2B5EF4-FFF2-40B4-BE49-F238E27FC236}">
                <a16:creationId xmlns:a16="http://schemas.microsoft.com/office/drawing/2014/main" id="{F046B7F5-EE7D-0630-170C-3984DE225D26}"/>
              </a:ext>
            </a:extLst>
          </p:cNvPr>
          <p:cNvSpPr/>
          <p:nvPr/>
        </p:nvSpPr>
        <p:spPr>
          <a:xfrm>
            <a:off x="3243354" y="565379"/>
            <a:ext cx="5705289"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effectLst/>
                <a:latin typeface="Mundial" pitchFamily="2" charset="77"/>
              </a:rPr>
              <a:t>Animation and Table</a:t>
            </a:r>
          </a:p>
        </p:txBody>
      </p:sp>
    </p:spTree>
    <p:extLst>
      <p:ext uri="{BB962C8B-B14F-4D97-AF65-F5344CB8AC3E}">
        <p14:creationId xmlns:p14="http://schemas.microsoft.com/office/powerpoint/2010/main" val="3519780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11">
            <a:extLst>
              <a:ext uri="{FF2B5EF4-FFF2-40B4-BE49-F238E27FC236}">
                <a16:creationId xmlns:a16="http://schemas.microsoft.com/office/drawing/2014/main" id="{011A9202-23E3-BFDB-9153-71B89BBCF2B4}"/>
              </a:ext>
            </a:extLst>
          </p:cNvPr>
          <p:cNvSpPr/>
          <p:nvPr/>
        </p:nvSpPr>
        <p:spPr>
          <a:xfrm>
            <a:off x="3884023" y="556671"/>
            <a:ext cx="4415246"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TextBox 30">
            <a:extLst>
              <a:ext uri="{FF2B5EF4-FFF2-40B4-BE49-F238E27FC236}">
                <a16:creationId xmlns:a16="http://schemas.microsoft.com/office/drawing/2014/main" id="{1BB1C53E-10A6-EDE6-B7BF-1B101C1DBCF1}"/>
              </a:ext>
            </a:extLst>
          </p:cNvPr>
          <p:cNvSpPr txBox="1"/>
          <p:nvPr/>
        </p:nvSpPr>
        <p:spPr>
          <a:xfrm>
            <a:off x="4080450" y="566960"/>
            <a:ext cx="4031099" cy="584775"/>
          </a:xfrm>
          <a:prstGeom prst="rect">
            <a:avLst/>
          </a:prstGeom>
          <a:noFill/>
        </p:spPr>
        <p:txBody>
          <a:bodyPr wrap="square" rtlCol="0">
            <a:spAutoFit/>
          </a:bodyPr>
          <a:lstStyle/>
          <a:p>
            <a:r>
              <a:rPr kumimoji="1" lang="en-US" altLang="zh-CN" sz="3200" b="1" dirty="0">
                <a:solidFill>
                  <a:schemeClr val="bg1"/>
                </a:solidFill>
                <a:latin typeface="Mundial" pitchFamily="2" charset="77"/>
              </a:rPr>
              <a:t>Identified Challenge</a:t>
            </a:r>
          </a:p>
        </p:txBody>
      </p:sp>
      <p:sp>
        <p:nvSpPr>
          <p:cNvPr id="32" name="TextBox 31">
            <a:extLst>
              <a:ext uri="{FF2B5EF4-FFF2-40B4-BE49-F238E27FC236}">
                <a16:creationId xmlns:a16="http://schemas.microsoft.com/office/drawing/2014/main" id="{F348A166-BDEC-C8CF-6351-1231D1960263}"/>
              </a:ext>
            </a:extLst>
          </p:cNvPr>
          <p:cNvSpPr txBox="1"/>
          <p:nvPr/>
        </p:nvSpPr>
        <p:spPr>
          <a:xfrm>
            <a:off x="983078" y="1937380"/>
            <a:ext cx="4137561" cy="2308324"/>
          </a:xfrm>
          <a:prstGeom prst="rect">
            <a:avLst/>
          </a:prstGeom>
          <a:noFill/>
        </p:spPr>
        <p:txBody>
          <a:bodyPr wrap="square" rtlCol="0">
            <a:spAutoFit/>
          </a:bodyPr>
          <a:lstStyle/>
          <a:p>
            <a:pPr algn="l"/>
            <a:r>
              <a:rPr lang="en-US" b="1" i="0" dirty="0">
                <a:effectLst/>
                <a:latin typeface="Mundial" pitchFamily="2" charset="77"/>
              </a:rPr>
              <a:t>Tuning PID Parameters:</a:t>
            </a:r>
          </a:p>
          <a:p>
            <a:pPr algn="l"/>
            <a:endParaRPr lang="en-US" dirty="0">
              <a:latin typeface="Mundial" pitchFamily="2" charset="77"/>
            </a:endParaRPr>
          </a:p>
          <a:p>
            <a:pPr algn="l"/>
            <a:r>
              <a:rPr lang="en-US" b="0" i="0" dirty="0">
                <a:effectLst/>
                <a:latin typeface="Mundial" pitchFamily="2" charset="77"/>
              </a:rPr>
              <a:t> Achieving optimal Proportional-Integral-Derivative (PID) parameters for precise motor control and stability can be challenging. Fine-tuning these parameters is crucial to avoid oscillations or sluggish responses.    </a:t>
            </a:r>
          </a:p>
        </p:txBody>
      </p:sp>
      <p:sp>
        <p:nvSpPr>
          <p:cNvPr id="33" name="TextBox 32">
            <a:extLst>
              <a:ext uri="{FF2B5EF4-FFF2-40B4-BE49-F238E27FC236}">
                <a16:creationId xmlns:a16="http://schemas.microsoft.com/office/drawing/2014/main" id="{CEDBC74E-36B2-CAD3-4085-38A91F213B32}"/>
              </a:ext>
            </a:extLst>
          </p:cNvPr>
          <p:cNvSpPr txBox="1"/>
          <p:nvPr/>
        </p:nvSpPr>
        <p:spPr>
          <a:xfrm>
            <a:off x="5990507" y="1937380"/>
            <a:ext cx="4268189" cy="2308324"/>
          </a:xfrm>
          <a:prstGeom prst="rect">
            <a:avLst/>
          </a:prstGeom>
          <a:noFill/>
        </p:spPr>
        <p:txBody>
          <a:bodyPr wrap="square" rtlCol="0">
            <a:spAutoFit/>
          </a:bodyPr>
          <a:lstStyle/>
          <a:p>
            <a:pPr algn="l"/>
            <a:r>
              <a:rPr lang="en-US" b="1" i="0" dirty="0">
                <a:effectLst/>
                <a:latin typeface="Mundial" pitchFamily="2" charset="77"/>
              </a:rPr>
              <a:t>Surface Adaptation:</a:t>
            </a:r>
            <a:r>
              <a:rPr lang="en-US" b="0" i="0" dirty="0">
                <a:effectLst/>
                <a:latin typeface="Mundial" pitchFamily="2" charset="77"/>
              </a:rPr>
              <a:t> </a:t>
            </a:r>
          </a:p>
          <a:p>
            <a:pPr algn="l"/>
            <a:endParaRPr lang="en-US" dirty="0">
              <a:latin typeface="Mundial" pitchFamily="2" charset="77"/>
            </a:endParaRPr>
          </a:p>
          <a:p>
            <a:pPr algn="l"/>
            <a:r>
              <a:rPr lang="en-US" b="0" i="0" dirty="0">
                <a:effectLst/>
                <a:latin typeface="Mundial" pitchFamily="2" charset="77"/>
              </a:rPr>
              <a:t>Ensuring the robot maintains stability on various surfaces poses a challenge. Changes in friction or incline may impact the robot's balance, requiring adjustments in control algorithms to adapt to different terrains effectively.</a:t>
            </a:r>
          </a:p>
        </p:txBody>
      </p:sp>
    </p:spTree>
    <p:extLst>
      <p:ext uri="{BB962C8B-B14F-4D97-AF65-F5344CB8AC3E}">
        <p14:creationId xmlns:p14="http://schemas.microsoft.com/office/powerpoint/2010/main" val="2437974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0331-A95A-1B47-9146-69401457EC6F}"/>
              </a:ext>
            </a:extLst>
          </p:cNvPr>
          <p:cNvSpPr txBox="1"/>
          <p:nvPr/>
        </p:nvSpPr>
        <p:spPr>
          <a:xfrm>
            <a:off x="3146315" y="2639403"/>
            <a:ext cx="5899370" cy="1828094"/>
          </a:xfrm>
          <a:prstGeom prst="rect">
            <a:avLst/>
          </a:prstGeom>
          <a:noFill/>
        </p:spPr>
        <p:txBody>
          <a:bodyPr wrap="square" rtlCol="0">
            <a:normAutofit/>
          </a:bodyPr>
          <a:lstStyle/>
          <a:p>
            <a:pPr algn="ctr"/>
            <a:r>
              <a:rPr lang="en-US" sz="4800" b="1" dirty="0">
                <a:latin typeface="Mundial" pitchFamily="2" charset="77"/>
              </a:rPr>
              <a:t>Thank you</a:t>
            </a:r>
          </a:p>
          <a:p>
            <a:pPr algn="ctr"/>
            <a:r>
              <a:rPr lang="en-US" sz="4800" b="1" dirty="0">
                <a:latin typeface="Mundial" pitchFamily="2" charset="77"/>
              </a:rPr>
              <a:t>Q&amp;A</a:t>
            </a:r>
          </a:p>
        </p:txBody>
      </p:sp>
      <p:pic>
        <p:nvPicPr>
          <p:cNvPr id="5" name="图片 4">
            <a:extLst>
              <a:ext uri="{FF2B5EF4-FFF2-40B4-BE49-F238E27FC236}">
                <a16:creationId xmlns:a16="http://schemas.microsoft.com/office/drawing/2014/main" id="{2DCDD7AA-D51B-FF4F-8868-36108B2D03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657" y="3599523"/>
            <a:ext cx="1632155" cy="1611317"/>
          </a:xfrm>
          <a:prstGeom prst="rect">
            <a:avLst/>
          </a:prstGeom>
        </p:spPr>
      </p:pic>
      <p:pic>
        <p:nvPicPr>
          <p:cNvPr id="6" name="图片 5">
            <a:extLst>
              <a:ext uri="{FF2B5EF4-FFF2-40B4-BE49-F238E27FC236}">
                <a16:creationId xmlns:a16="http://schemas.microsoft.com/office/drawing/2014/main" id="{D8126ED5-17DE-7945-9AC9-5BC6AD8ACF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43503" y="1440557"/>
            <a:ext cx="707554" cy="698521"/>
          </a:xfrm>
          <a:prstGeom prst="rect">
            <a:avLst/>
          </a:prstGeom>
        </p:spPr>
      </p:pic>
      <p:pic>
        <p:nvPicPr>
          <p:cNvPr id="7" name="图片 6">
            <a:extLst>
              <a:ext uri="{FF2B5EF4-FFF2-40B4-BE49-F238E27FC236}">
                <a16:creationId xmlns:a16="http://schemas.microsoft.com/office/drawing/2014/main" id="{485D2079-359F-B24D-9BDA-C13CF141B2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30334" y="232341"/>
            <a:ext cx="1399813" cy="1382603"/>
          </a:xfrm>
          <a:prstGeom prst="rect">
            <a:avLst/>
          </a:prstGeom>
        </p:spPr>
      </p:pic>
      <p:pic>
        <p:nvPicPr>
          <p:cNvPr id="10" name="图片 9">
            <a:extLst>
              <a:ext uri="{FF2B5EF4-FFF2-40B4-BE49-F238E27FC236}">
                <a16:creationId xmlns:a16="http://schemas.microsoft.com/office/drawing/2014/main" id="{F1F47E26-CD87-9C44-B14C-2D127D08D5C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8986" y="5253350"/>
            <a:ext cx="712089" cy="703334"/>
          </a:xfrm>
          <a:prstGeom prst="rect">
            <a:avLst/>
          </a:prstGeom>
        </p:spPr>
      </p:pic>
      <p:pic>
        <p:nvPicPr>
          <p:cNvPr id="11" name="图片 10">
            <a:extLst>
              <a:ext uri="{FF2B5EF4-FFF2-40B4-BE49-F238E27FC236}">
                <a16:creationId xmlns:a16="http://schemas.microsoft.com/office/drawing/2014/main" id="{ACC790A0-618E-0A48-A01A-8C83D13280E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619349" y="4319598"/>
            <a:ext cx="2768222" cy="2732882"/>
          </a:xfrm>
          <a:prstGeom prst="rect">
            <a:avLst/>
          </a:prstGeom>
        </p:spPr>
      </p:pic>
    </p:spTree>
    <p:extLst>
      <p:ext uri="{BB962C8B-B14F-4D97-AF65-F5344CB8AC3E}">
        <p14:creationId xmlns:p14="http://schemas.microsoft.com/office/powerpoint/2010/main" val="2979780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E8D4B94B-DF7E-2B4B-B8F2-D18C75D083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0941" y="4990755"/>
            <a:ext cx="707554" cy="698521"/>
          </a:xfrm>
          <a:prstGeom prst="rect">
            <a:avLst/>
          </a:prstGeom>
        </p:spPr>
      </p:pic>
      <p:pic>
        <p:nvPicPr>
          <p:cNvPr id="24" name="图片 23">
            <a:extLst>
              <a:ext uri="{FF2B5EF4-FFF2-40B4-BE49-F238E27FC236}">
                <a16:creationId xmlns:a16="http://schemas.microsoft.com/office/drawing/2014/main" id="{BD34ADFE-093B-204F-B51D-F1AB873E081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49837" y="5208837"/>
            <a:ext cx="1442495" cy="1424079"/>
          </a:xfrm>
          <a:prstGeom prst="rect">
            <a:avLst/>
          </a:prstGeom>
        </p:spPr>
      </p:pic>
      <p:pic>
        <p:nvPicPr>
          <p:cNvPr id="27" name="图片 26">
            <a:extLst>
              <a:ext uri="{FF2B5EF4-FFF2-40B4-BE49-F238E27FC236}">
                <a16:creationId xmlns:a16="http://schemas.microsoft.com/office/drawing/2014/main" id="{2869DDA8-FD2A-524C-92C1-71E907C9EF5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64845" y="1651565"/>
            <a:ext cx="707554" cy="698521"/>
          </a:xfrm>
          <a:prstGeom prst="rect">
            <a:avLst/>
          </a:prstGeom>
        </p:spPr>
      </p:pic>
      <p:pic>
        <p:nvPicPr>
          <p:cNvPr id="40" name="图片 39">
            <a:extLst>
              <a:ext uri="{FF2B5EF4-FFF2-40B4-BE49-F238E27FC236}">
                <a16:creationId xmlns:a16="http://schemas.microsoft.com/office/drawing/2014/main" id="{61ABEF3C-995D-2942-B5DB-AE732632166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13110" y="290829"/>
            <a:ext cx="1399813" cy="1382603"/>
          </a:xfrm>
          <a:prstGeom prst="rect">
            <a:avLst/>
          </a:prstGeom>
        </p:spPr>
      </p:pic>
      <p:pic>
        <p:nvPicPr>
          <p:cNvPr id="41" name="图片 40">
            <a:extLst>
              <a:ext uri="{FF2B5EF4-FFF2-40B4-BE49-F238E27FC236}">
                <a16:creationId xmlns:a16="http://schemas.microsoft.com/office/drawing/2014/main" id="{7BA317F3-67CB-0F42-99BB-81A114F56C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2648" y="5920876"/>
            <a:ext cx="406720" cy="401719"/>
          </a:xfrm>
          <a:prstGeom prst="rect">
            <a:avLst/>
          </a:prstGeom>
        </p:spPr>
      </p:pic>
      <p:sp>
        <p:nvSpPr>
          <p:cNvPr id="4" name="文本框 1">
            <a:extLst>
              <a:ext uri="{FF2B5EF4-FFF2-40B4-BE49-F238E27FC236}">
                <a16:creationId xmlns:a16="http://schemas.microsoft.com/office/drawing/2014/main" id="{0CD02A0A-6EB2-42EB-5350-8B5F5A57D820}"/>
              </a:ext>
            </a:extLst>
          </p:cNvPr>
          <p:cNvSpPr txBox="1"/>
          <p:nvPr/>
        </p:nvSpPr>
        <p:spPr>
          <a:xfrm>
            <a:off x="3447602" y="812489"/>
            <a:ext cx="5296796" cy="615717"/>
          </a:xfrm>
          <a:prstGeom prst="rect">
            <a:avLst/>
          </a:prstGeom>
          <a:noFill/>
        </p:spPr>
        <p:txBody>
          <a:bodyPr wrap="square" rtlCol="0">
            <a:normAutofit fontScale="62500" lnSpcReduction="20000"/>
          </a:bodyPr>
          <a:lstStyle/>
          <a:p>
            <a:pPr algn="dist"/>
            <a:r>
              <a:rPr kumimoji="1" lang="en-US" altLang="en-US" sz="6800" b="1" dirty="0">
                <a:latin typeface="Mundial" pitchFamily="2" charset="77"/>
                <a:ea typeface="思源黑体 CN Bold" panose="020B0800000000000000" pitchFamily="34" charset="-122"/>
              </a:rPr>
              <a:t>Team contribution</a:t>
            </a:r>
          </a:p>
        </p:txBody>
      </p:sp>
      <p:sp>
        <p:nvSpPr>
          <p:cNvPr id="9" name="矩形 11">
            <a:extLst>
              <a:ext uri="{FF2B5EF4-FFF2-40B4-BE49-F238E27FC236}">
                <a16:creationId xmlns:a16="http://schemas.microsoft.com/office/drawing/2014/main" id="{D0780A70-3122-1CCB-F0F9-0F0ED2E53D15}"/>
              </a:ext>
            </a:extLst>
          </p:cNvPr>
          <p:cNvSpPr/>
          <p:nvPr/>
        </p:nvSpPr>
        <p:spPr>
          <a:xfrm>
            <a:off x="1076075" y="2585131"/>
            <a:ext cx="2277609" cy="38326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latin typeface="Mundial" pitchFamily="2" charset="77"/>
              </a:rPr>
              <a:t>NOZIMJON</a:t>
            </a:r>
            <a:endParaRPr kumimoji="1" lang="zh-CN" altLang="en-US" dirty="0">
              <a:solidFill>
                <a:schemeClr val="bg1"/>
              </a:solidFill>
              <a:latin typeface="Mundial" pitchFamily="2" charset="77"/>
            </a:endParaRPr>
          </a:p>
        </p:txBody>
      </p:sp>
      <p:sp>
        <p:nvSpPr>
          <p:cNvPr id="10" name="矩形 11">
            <a:extLst>
              <a:ext uri="{FF2B5EF4-FFF2-40B4-BE49-F238E27FC236}">
                <a16:creationId xmlns:a16="http://schemas.microsoft.com/office/drawing/2014/main" id="{2C54F334-F39F-0DC5-89E5-586814A0EA28}"/>
              </a:ext>
            </a:extLst>
          </p:cNvPr>
          <p:cNvSpPr/>
          <p:nvPr/>
        </p:nvSpPr>
        <p:spPr>
          <a:xfrm>
            <a:off x="1076075" y="3168605"/>
            <a:ext cx="2277609" cy="38326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bg1"/>
                </a:solidFill>
                <a:effectLst/>
                <a:latin typeface="Mundial" pitchFamily="2" charset="77"/>
                <a:ea typeface="NanumGothic" panose="020D0604000000000000" pitchFamily="34" charset="-127"/>
              </a:rPr>
              <a:t>TAAZIM</a:t>
            </a:r>
            <a:endParaRPr kumimoji="1" lang="zh-CN" altLang="en-US" dirty="0">
              <a:solidFill>
                <a:schemeClr val="bg1"/>
              </a:solidFill>
              <a:latin typeface="Mundial" pitchFamily="2" charset="77"/>
            </a:endParaRPr>
          </a:p>
        </p:txBody>
      </p:sp>
      <p:sp>
        <p:nvSpPr>
          <p:cNvPr id="11" name="矩形 11">
            <a:extLst>
              <a:ext uri="{FF2B5EF4-FFF2-40B4-BE49-F238E27FC236}">
                <a16:creationId xmlns:a16="http://schemas.microsoft.com/office/drawing/2014/main" id="{F262CFEF-E457-CF7E-1B79-4B58A068A7B5}"/>
              </a:ext>
            </a:extLst>
          </p:cNvPr>
          <p:cNvSpPr/>
          <p:nvPr/>
        </p:nvSpPr>
        <p:spPr>
          <a:xfrm>
            <a:off x="1076074" y="2001656"/>
            <a:ext cx="2277609" cy="38326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0" dirty="0">
                <a:solidFill>
                  <a:schemeClr val="bg1"/>
                </a:solidFill>
                <a:effectLst/>
                <a:latin typeface="Mundial" pitchFamily="2" charset="77"/>
                <a:ea typeface="NanumGothic" panose="020D0604000000000000" pitchFamily="34" charset="-127"/>
              </a:rPr>
              <a:t>MIRJAVKHARBEK</a:t>
            </a:r>
            <a:endParaRPr kumimoji="1" lang="zh-CN" altLang="en-US" dirty="0">
              <a:solidFill>
                <a:schemeClr val="bg1"/>
              </a:solidFill>
              <a:latin typeface="Mundial" pitchFamily="2" charset="77"/>
            </a:endParaRPr>
          </a:p>
        </p:txBody>
      </p:sp>
      <p:sp>
        <p:nvSpPr>
          <p:cNvPr id="19" name="TextBox 18">
            <a:extLst>
              <a:ext uri="{FF2B5EF4-FFF2-40B4-BE49-F238E27FC236}">
                <a16:creationId xmlns:a16="http://schemas.microsoft.com/office/drawing/2014/main" id="{B04270AC-F0BA-4505-9184-6D1C45E3993C}"/>
              </a:ext>
            </a:extLst>
          </p:cNvPr>
          <p:cNvSpPr txBox="1"/>
          <p:nvPr/>
        </p:nvSpPr>
        <p:spPr>
          <a:xfrm>
            <a:off x="3608252" y="2001657"/>
            <a:ext cx="3684022" cy="369332"/>
          </a:xfrm>
          <a:prstGeom prst="rect">
            <a:avLst/>
          </a:prstGeom>
          <a:noFill/>
        </p:spPr>
        <p:txBody>
          <a:bodyPr wrap="none" rtlCol="0">
            <a:spAutoFit/>
          </a:bodyPr>
          <a:lstStyle/>
          <a:p>
            <a:r>
              <a:rPr lang="en-US" b="0" i="0" dirty="0">
                <a:solidFill>
                  <a:srgbClr val="333333"/>
                </a:solidFill>
                <a:effectLst/>
                <a:latin typeface="Mundial" pitchFamily="2" charset="77"/>
                <a:ea typeface="NanumGothic" panose="020D0604000000000000" pitchFamily="34" charset="-127"/>
              </a:rPr>
              <a:t>12214737 (Team leader, Presenter)</a:t>
            </a:r>
            <a:endParaRPr lang="en-KR" dirty="0">
              <a:latin typeface="Mundial" pitchFamily="2" charset="77"/>
            </a:endParaRPr>
          </a:p>
        </p:txBody>
      </p:sp>
      <p:sp>
        <p:nvSpPr>
          <p:cNvPr id="21" name="TextBox 20">
            <a:extLst>
              <a:ext uri="{FF2B5EF4-FFF2-40B4-BE49-F238E27FC236}">
                <a16:creationId xmlns:a16="http://schemas.microsoft.com/office/drawing/2014/main" id="{6E674215-FC3E-FCA8-7705-AF5928A2B74B}"/>
              </a:ext>
            </a:extLst>
          </p:cNvPr>
          <p:cNvSpPr txBox="1"/>
          <p:nvPr/>
        </p:nvSpPr>
        <p:spPr>
          <a:xfrm>
            <a:off x="3608252" y="2604000"/>
            <a:ext cx="3716082" cy="369332"/>
          </a:xfrm>
          <a:prstGeom prst="rect">
            <a:avLst/>
          </a:prstGeom>
          <a:noFill/>
        </p:spPr>
        <p:txBody>
          <a:bodyPr wrap="none" rtlCol="0">
            <a:spAutoFit/>
          </a:bodyPr>
          <a:lstStyle/>
          <a:p>
            <a:r>
              <a:rPr lang="en-US" b="0" i="0" dirty="0">
                <a:solidFill>
                  <a:srgbClr val="333333"/>
                </a:solidFill>
                <a:effectLst/>
                <a:latin typeface="Mundial" pitchFamily="2" charset="77"/>
                <a:ea typeface="NanumGothic" panose="020D0604000000000000" pitchFamily="34" charset="-127"/>
              </a:rPr>
              <a:t>12204507 (Designer and recorder)</a:t>
            </a:r>
            <a:endParaRPr lang="en-KR" dirty="0">
              <a:latin typeface="Mundial" pitchFamily="2" charset="77"/>
            </a:endParaRPr>
          </a:p>
        </p:txBody>
      </p:sp>
      <p:sp>
        <p:nvSpPr>
          <p:cNvPr id="39" name="TextBox 38">
            <a:extLst>
              <a:ext uri="{FF2B5EF4-FFF2-40B4-BE49-F238E27FC236}">
                <a16:creationId xmlns:a16="http://schemas.microsoft.com/office/drawing/2014/main" id="{956A152B-2BFC-2382-1ABB-F7438CBE4FAD}"/>
              </a:ext>
            </a:extLst>
          </p:cNvPr>
          <p:cNvSpPr txBox="1"/>
          <p:nvPr/>
        </p:nvSpPr>
        <p:spPr>
          <a:xfrm>
            <a:off x="3608252" y="3182673"/>
            <a:ext cx="1316386" cy="369332"/>
          </a:xfrm>
          <a:prstGeom prst="rect">
            <a:avLst/>
          </a:prstGeom>
          <a:noFill/>
        </p:spPr>
        <p:txBody>
          <a:bodyPr wrap="none" rtlCol="0">
            <a:spAutoFit/>
          </a:bodyPr>
          <a:lstStyle/>
          <a:p>
            <a:r>
              <a:rPr lang="en-US" b="0" i="0" dirty="0">
                <a:solidFill>
                  <a:srgbClr val="333333"/>
                </a:solidFill>
                <a:effectLst/>
                <a:latin typeface="Mundial" pitchFamily="2" charset="77"/>
                <a:ea typeface="NanumGothic" panose="020D0604000000000000" pitchFamily="34" charset="-127"/>
              </a:rPr>
              <a:t> (Surveyor)</a:t>
            </a:r>
            <a:endParaRPr lang="en-KR" dirty="0">
              <a:latin typeface="Mundial" pitchFamily="2" charset="77"/>
            </a:endParaRPr>
          </a:p>
        </p:txBody>
      </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DD7AA-D51B-FF4F-8868-36108B2D03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85" y="4477280"/>
            <a:ext cx="1632155" cy="1611317"/>
          </a:xfrm>
          <a:prstGeom prst="rect">
            <a:avLst/>
          </a:prstGeom>
        </p:spPr>
      </p:pic>
      <p:pic>
        <p:nvPicPr>
          <p:cNvPr id="6" name="图片 5">
            <a:extLst>
              <a:ext uri="{FF2B5EF4-FFF2-40B4-BE49-F238E27FC236}">
                <a16:creationId xmlns:a16="http://schemas.microsoft.com/office/drawing/2014/main" id="{D8126ED5-17DE-7945-9AC9-5BC6AD8ACF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43503" y="1440557"/>
            <a:ext cx="707554" cy="698521"/>
          </a:xfrm>
          <a:prstGeom prst="rect">
            <a:avLst/>
          </a:prstGeom>
        </p:spPr>
      </p:pic>
      <p:pic>
        <p:nvPicPr>
          <p:cNvPr id="7" name="图片 6">
            <a:extLst>
              <a:ext uri="{FF2B5EF4-FFF2-40B4-BE49-F238E27FC236}">
                <a16:creationId xmlns:a16="http://schemas.microsoft.com/office/drawing/2014/main" id="{485D2079-359F-B24D-9BDA-C13CF141B2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30334" y="232341"/>
            <a:ext cx="1399813" cy="1382603"/>
          </a:xfrm>
          <a:prstGeom prst="rect">
            <a:avLst/>
          </a:prstGeom>
        </p:spPr>
      </p:pic>
      <p:pic>
        <p:nvPicPr>
          <p:cNvPr id="10" name="图片 9">
            <a:extLst>
              <a:ext uri="{FF2B5EF4-FFF2-40B4-BE49-F238E27FC236}">
                <a16:creationId xmlns:a16="http://schemas.microsoft.com/office/drawing/2014/main" id="{F1F47E26-CD87-9C44-B14C-2D127D08D5C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98951" y="5802277"/>
            <a:ext cx="712089" cy="703334"/>
          </a:xfrm>
          <a:prstGeom prst="rect">
            <a:avLst/>
          </a:prstGeom>
        </p:spPr>
      </p:pic>
      <p:pic>
        <p:nvPicPr>
          <p:cNvPr id="11" name="图片 10">
            <a:extLst>
              <a:ext uri="{FF2B5EF4-FFF2-40B4-BE49-F238E27FC236}">
                <a16:creationId xmlns:a16="http://schemas.microsoft.com/office/drawing/2014/main" id="{ACC790A0-618E-0A48-A01A-8C83D13280E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619349" y="4319598"/>
            <a:ext cx="2768222" cy="2732882"/>
          </a:xfrm>
          <a:prstGeom prst="rect">
            <a:avLst/>
          </a:prstGeom>
        </p:spPr>
      </p:pic>
      <p:sp>
        <p:nvSpPr>
          <p:cNvPr id="12" name="矩形 11">
            <a:extLst>
              <a:ext uri="{FF2B5EF4-FFF2-40B4-BE49-F238E27FC236}">
                <a16:creationId xmlns:a16="http://schemas.microsoft.com/office/drawing/2014/main" id="{02265DE7-322F-5915-E836-C3054263BD62}"/>
              </a:ext>
            </a:extLst>
          </p:cNvPr>
          <p:cNvSpPr/>
          <p:nvPr/>
        </p:nvSpPr>
        <p:spPr>
          <a:xfrm>
            <a:off x="3884023" y="556671"/>
            <a:ext cx="4415246"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TextBox 12">
            <a:extLst>
              <a:ext uri="{FF2B5EF4-FFF2-40B4-BE49-F238E27FC236}">
                <a16:creationId xmlns:a16="http://schemas.microsoft.com/office/drawing/2014/main" id="{15610D57-8069-E211-C52F-4B7762B9B2D8}"/>
              </a:ext>
            </a:extLst>
          </p:cNvPr>
          <p:cNvSpPr txBox="1"/>
          <p:nvPr/>
        </p:nvSpPr>
        <p:spPr>
          <a:xfrm>
            <a:off x="4080450" y="566960"/>
            <a:ext cx="4031099" cy="584775"/>
          </a:xfrm>
          <a:prstGeom prst="rect">
            <a:avLst/>
          </a:prstGeom>
          <a:noFill/>
        </p:spPr>
        <p:txBody>
          <a:bodyPr wrap="square" rtlCol="0">
            <a:spAutoFit/>
          </a:bodyPr>
          <a:lstStyle/>
          <a:p>
            <a:r>
              <a:rPr kumimoji="1" lang="en-US" altLang="zh-CN" sz="3200" b="1" dirty="0">
                <a:solidFill>
                  <a:schemeClr val="bg1"/>
                </a:solidFill>
                <a:latin typeface="Mundial" pitchFamily="2" charset="77"/>
              </a:rPr>
              <a:t>Project background</a:t>
            </a:r>
          </a:p>
        </p:txBody>
      </p:sp>
      <p:sp>
        <p:nvSpPr>
          <p:cNvPr id="17" name="TextBox 16">
            <a:extLst>
              <a:ext uri="{FF2B5EF4-FFF2-40B4-BE49-F238E27FC236}">
                <a16:creationId xmlns:a16="http://schemas.microsoft.com/office/drawing/2014/main" id="{BC1B3593-3B12-B4DA-F59D-8190745E24BF}"/>
              </a:ext>
            </a:extLst>
          </p:cNvPr>
          <p:cNvSpPr txBox="1"/>
          <p:nvPr/>
        </p:nvSpPr>
        <p:spPr>
          <a:xfrm>
            <a:off x="975359" y="1477068"/>
            <a:ext cx="2560316" cy="461665"/>
          </a:xfrm>
          <a:prstGeom prst="rect">
            <a:avLst/>
          </a:prstGeom>
          <a:noFill/>
        </p:spPr>
        <p:txBody>
          <a:bodyPr wrap="none" rtlCol="0">
            <a:spAutoFit/>
          </a:bodyPr>
          <a:lstStyle/>
          <a:p>
            <a:r>
              <a:rPr lang="en-KR" sz="2400" b="1" dirty="0">
                <a:latin typeface="Mundial" pitchFamily="2" charset="77"/>
              </a:rPr>
              <a:t>MAIN CONCEPT</a:t>
            </a:r>
          </a:p>
        </p:txBody>
      </p:sp>
      <p:sp>
        <p:nvSpPr>
          <p:cNvPr id="19" name="TextBox 18">
            <a:extLst>
              <a:ext uri="{FF2B5EF4-FFF2-40B4-BE49-F238E27FC236}">
                <a16:creationId xmlns:a16="http://schemas.microsoft.com/office/drawing/2014/main" id="{DD8587B1-D53B-B335-E175-7B6F8861374D}"/>
              </a:ext>
            </a:extLst>
          </p:cNvPr>
          <p:cNvSpPr txBox="1"/>
          <p:nvPr/>
        </p:nvSpPr>
        <p:spPr>
          <a:xfrm>
            <a:off x="913408" y="2034012"/>
            <a:ext cx="6757852" cy="2308324"/>
          </a:xfrm>
          <a:prstGeom prst="rect">
            <a:avLst/>
          </a:prstGeom>
          <a:noFill/>
        </p:spPr>
        <p:txBody>
          <a:bodyPr wrap="square" rtlCol="0">
            <a:spAutoFit/>
          </a:bodyPr>
          <a:lstStyle/>
          <a:p>
            <a:r>
              <a:rPr lang="en-US" dirty="0">
                <a:effectLst/>
                <a:latin typeface="Mundial" pitchFamily="2" charset="77"/>
              </a:rPr>
              <a:t>The project aims to create a stable burger-shaped bot by utilizing an </a:t>
            </a:r>
            <a:r>
              <a:rPr lang="en-US" b="1" dirty="0">
                <a:effectLst/>
                <a:latin typeface="Mundial" pitchFamily="2" charset="77"/>
              </a:rPr>
              <a:t>Arduino microcontroller, MPU6050 sensor, and PID-based motor control</a:t>
            </a:r>
            <a:r>
              <a:rPr lang="en-US" dirty="0">
                <a:effectLst/>
                <a:latin typeface="Mundial" pitchFamily="2" charset="77"/>
              </a:rPr>
              <a:t>. </a:t>
            </a:r>
          </a:p>
          <a:p>
            <a:endParaRPr lang="en-US" dirty="0">
              <a:latin typeface="Mundial" pitchFamily="2" charset="77"/>
            </a:endParaRPr>
          </a:p>
          <a:p>
            <a:r>
              <a:rPr lang="en-US" dirty="0">
                <a:effectLst/>
                <a:latin typeface="Mundial" pitchFamily="2" charset="77"/>
              </a:rPr>
              <a:t>The bot's primary objective is to maintain balance and stability while moving on different surfaces, showcasing the effectiveness of sensor-driven control systems in robotics.</a:t>
            </a:r>
          </a:p>
          <a:p>
            <a:endParaRPr lang="en-KR" dirty="0"/>
          </a:p>
        </p:txBody>
      </p:sp>
    </p:spTree>
    <p:extLst>
      <p:ext uri="{BB962C8B-B14F-4D97-AF65-F5344CB8AC3E}">
        <p14:creationId xmlns:p14="http://schemas.microsoft.com/office/powerpoint/2010/main" val="4146469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E9F3"/>
        </a:solidFill>
        <a:effectLst/>
      </p:bgPr>
    </p:bg>
    <p:spTree>
      <p:nvGrpSpPr>
        <p:cNvPr id="1" name=""/>
        <p:cNvGrpSpPr/>
        <p:nvPr/>
      </p:nvGrpSpPr>
      <p:grpSpPr>
        <a:xfrm>
          <a:off x="0" y="0"/>
          <a:ext cx="0" cy="0"/>
          <a:chOff x="0" y="0"/>
          <a:chExt cx="0" cy="0"/>
        </a:xfrm>
      </p:grpSpPr>
      <p:sp>
        <p:nvSpPr>
          <p:cNvPr id="25" name="矩形 11">
            <a:extLst>
              <a:ext uri="{FF2B5EF4-FFF2-40B4-BE49-F238E27FC236}">
                <a16:creationId xmlns:a16="http://schemas.microsoft.com/office/drawing/2014/main" id="{FB6942E4-9378-CB38-DF51-4DBD59BDFADE}"/>
              </a:ext>
            </a:extLst>
          </p:cNvPr>
          <p:cNvSpPr/>
          <p:nvPr/>
        </p:nvSpPr>
        <p:spPr>
          <a:xfrm>
            <a:off x="3884023" y="556671"/>
            <a:ext cx="4415246"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TextBox 25">
            <a:extLst>
              <a:ext uri="{FF2B5EF4-FFF2-40B4-BE49-F238E27FC236}">
                <a16:creationId xmlns:a16="http://schemas.microsoft.com/office/drawing/2014/main" id="{C7130A07-944B-671B-41D8-56458CFB6A58}"/>
              </a:ext>
            </a:extLst>
          </p:cNvPr>
          <p:cNvSpPr txBox="1"/>
          <p:nvPr/>
        </p:nvSpPr>
        <p:spPr>
          <a:xfrm>
            <a:off x="4096416" y="570193"/>
            <a:ext cx="3990461" cy="584775"/>
          </a:xfrm>
          <a:prstGeom prst="rect">
            <a:avLst/>
          </a:prstGeom>
          <a:noFill/>
        </p:spPr>
        <p:txBody>
          <a:bodyPr wrap="square" rtlCol="0">
            <a:spAutoFit/>
          </a:bodyPr>
          <a:lstStyle/>
          <a:p>
            <a:pPr algn="ctr"/>
            <a:r>
              <a:rPr lang="en-US" sz="3200" b="1" i="0" dirty="0">
                <a:solidFill>
                  <a:schemeClr val="bg1"/>
                </a:solidFill>
                <a:effectLst/>
                <a:latin typeface="Mundial" pitchFamily="2" charset="77"/>
              </a:rPr>
              <a:t>Device Architecture</a:t>
            </a:r>
          </a:p>
        </p:txBody>
      </p:sp>
      <p:sp>
        <p:nvSpPr>
          <p:cNvPr id="30" name="TextBox 29">
            <a:extLst>
              <a:ext uri="{FF2B5EF4-FFF2-40B4-BE49-F238E27FC236}">
                <a16:creationId xmlns:a16="http://schemas.microsoft.com/office/drawing/2014/main" id="{EE14E0CA-DEA7-FD68-E9C1-C54F5DDC3B12}"/>
              </a:ext>
            </a:extLst>
          </p:cNvPr>
          <p:cNvSpPr txBox="1"/>
          <p:nvPr/>
        </p:nvSpPr>
        <p:spPr>
          <a:xfrm>
            <a:off x="1935953" y="2983881"/>
            <a:ext cx="1305897" cy="369332"/>
          </a:xfrm>
          <a:prstGeom prst="rect">
            <a:avLst/>
          </a:prstGeom>
          <a:noFill/>
        </p:spPr>
        <p:txBody>
          <a:bodyPr wrap="square" rtlCol="0">
            <a:spAutoFit/>
          </a:bodyPr>
          <a:lstStyle/>
          <a:p>
            <a:pPr algn="l"/>
            <a:r>
              <a:rPr lang="en-US" b="1" i="0" dirty="0">
                <a:effectLst/>
                <a:latin typeface="Mundial" pitchFamily="2" charset="77"/>
              </a:rPr>
              <a:t>DC motor</a:t>
            </a:r>
            <a:endParaRPr lang="en-US" b="0" i="0" dirty="0">
              <a:effectLst/>
              <a:latin typeface="Mundial" pitchFamily="2" charset="77"/>
            </a:endParaRPr>
          </a:p>
        </p:txBody>
      </p:sp>
      <p:pic>
        <p:nvPicPr>
          <p:cNvPr id="31" name="图片 26">
            <a:extLst>
              <a:ext uri="{FF2B5EF4-FFF2-40B4-BE49-F238E27FC236}">
                <a16:creationId xmlns:a16="http://schemas.microsoft.com/office/drawing/2014/main" id="{B9F4E934-B44E-5DA4-3399-7B7BEC477D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22827" y="6004319"/>
            <a:ext cx="707554" cy="698521"/>
          </a:xfrm>
          <a:prstGeom prst="rect">
            <a:avLst/>
          </a:prstGeom>
        </p:spPr>
      </p:pic>
      <p:pic>
        <p:nvPicPr>
          <p:cNvPr id="32" name="图片 39">
            <a:extLst>
              <a:ext uri="{FF2B5EF4-FFF2-40B4-BE49-F238E27FC236}">
                <a16:creationId xmlns:a16="http://schemas.microsoft.com/office/drawing/2014/main" id="{A59B3B47-610C-3700-2AAF-1F4AFB02C49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76791" y="5034366"/>
            <a:ext cx="1399813" cy="1382603"/>
          </a:xfrm>
          <a:prstGeom prst="rect">
            <a:avLst/>
          </a:prstGeom>
        </p:spPr>
      </p:pic>
      <p:pic>
        <p:nvPicPr>
          <p:cNvPr id="40" name="Picture 39">
            <a:extLst>
              <a:ext uri="{FF2B5EF4-FFF2-40B4-BE49-F238E27FC236}">
                <a16:creationId xmlns:a16="http://schemas.microsoft.com/office/drawing/2014/main" id="{A78E6A8F-A668-412E-70C7-C6BDF1F9040F}"/>
              </a:ext>
            </a:extLst>
          </p:cNvPr>
          <p:cNvPicPr>
            <a:picLocks noChangeAspect="1"/>
          </p:cNvPicPr>
          <p:nvPr/>
        </p:nvPicPr>
        <p:blipFill>
          <a:blip r:embed="rId5"/>
          <a:stretch>
            <a:fillRect/>
          </a:stretch>
        </p:blipFill>
        <p:spPr>
          <a:xfrm>
            <a:off x="3833264" y="1757552"/>
            <a:ext cx="2159000" cy="1219200"/>
          </a:xfrm>
          <a:prstGeom prst="rect">
            <a:avLst/>
          </a:prstGeom>
        </p:spPr>
      </p:pic>
      <p:pic>
        <p:nvPicPr>
          <p:cNvPr id="41" name="Picture 40">
            <a:extLst>
              <a:ext uri="{FF2B5EF4-FFF2-40B4-BE49-F238E27FC236}">
                <a16:creationId xmlns:a16="http://schemas.microsoft.com/office/drawing/2014/main" id="{09C1D39D-29A1-1E2F-85BF-7D826B61FBE0}"/>
              </a:ext>
            </a:extLst>
          </p:cNvPr>
          <p:cNvPicPr>
            <a:picLocks noChangeAspect="1"/>
          </p:cNvPicPr>
          <p:nvPr/>
        </p:nvPicPr>
        <p:blipFill>
          <a:blip r:embed="rId6"/>
          <a:stretch>
            <a:fillRect/>
          </a:stretch>
        </p:blipFill>
        <p:spPr>
          <a:xfrm>
            <a:off x="6157126" y="1757552"/>
            <a:ext cx="2159000" cy="1219200"/>
          </a:xfrm>
          <a:prstGeom prst="rect">
            <a:avLst/>
          </a:prstGeom>
        </p:spPr>
      </p:pic>
      <p:pic>
        <p:nvPicPr>
          <p:cNvPr id="42" name="Picture 41">
            <a:extLst>
              <a:ext uri="{FF2B5EF4-FFF2-40B4-BE49-F238E27FC236}">
                <a16:creationId xmlns:a16="http://schemas.microsoft.com/office/drawing/2014/main" id="{29141D5A-74F0-6FA8-FF51-8D0205B2BE08}"/>
              </a:ext>
            </a:extLst>
          </p:cNvPr>
          <p:cNvPicPr>
            <a:picLocks noChangeAspect="1"/>
          </p:cNvPicPr>
          <p:nvPr/>
        </p:nvPicPr>
        <p:blipFill>
          <a:blip r:embed="rId7"/>
          <a:stretch>
            <a:fillRect/>
          </a:stretch>
        </p:blipFill>
        <p:spPr>
          <a:xfrm>
            <a:off x="8480988" y="1757552"/>
            <a:ext cx="2159000" cy="1219200"/>
          </a:xfrm>
          <a:prstGeom prst="rect">
            <a:avLst/>
          </a:prstGeom>
        </p:spPr>
      </p:pic>
      <p:pic>
        <p:nvPicPr>
          <p:cNvPr id="43" name="Picture 42">
            <a:extLst>
              <a:ext uri="{FF2B5EF4-FFF2-40B4-BE49-F238E27FC236}">
                <a16:creationId xmlns:a16="http://schemas.microsoft.com/office/drawing/2014/main" id="{0E701274-E016-4035-3433-90805C61FCF7}"/>
              </a:ext>
            </a:extLst>
          </p:cNvPr>
          <p:cNvPicPr>
            <a:picLocks noChangeAspect="1"/>
          </p:cNvPicPr>
          <p:nvPr/>
        </p:nvPicPr>
        <p:blipFill>
          <a:blip r:embed="rId8"/>
          <a:stretch>
            <a:fillRect/>
          </a:stretch>
        </p:blipFill>
        <p:spPr>
          <a:xfrm>
            <a:off x="1509402" y="1757552"/>
            <a:ext cx="2159000" cy="1219200"/>
          </a:xfrm>
          <a:prstGeom prst="rect">
            <a:avLst/>
          </a:prstGeom>
        </p:spPr>
      </p:pic>
      <p:sp>
        <p:nvSpPr>
          <p:cNvPr id="44" name="TextBox 43">
            <a:extLst>
              <a:ext uri="{FF2B5EF4-FFF2-40B4-BE49-F238E27FC236}">
                <a16:creationId xmlns:a16="http://schemas.microsoft.com/office/drawing/2014/main" id="{7514D593-4DC7-11FB-653C-2D2139BFC4FA}"/>
              </a:ext>
            </a:extLst>
          </p:cNvPr>
          <p:cNvSpPr txBox="1"/>
          <p:nvPr/>
        </p:nvSpPr>
        <p:spPr>
          <a:xfrm>
            <a:off x="4160798" y="2976752"/>
            <a:ext cx="1506583" cy="369332"/>
          </a:xfrm>
          <a:prstGeom prst="rect">
            <a:avLst/>
          </a:prstGeom>
          <a:noFill/>
        </p:spPr>
        <p:txBody>
          <a:bodyPr wrap="square" rtlCol="0">
            <a:spAutoFit/>
          </a:bodyPr>
          <a:lstStyle/>
          <a:p>
            <a:pPr algn="l"/>
            <a:r>
              <a:rPr lang="en-US" b="1" i="0" dirty="0">
                <a:effectLst/>
                <a:latin typeface="Mundial" pitchFamily="2" charset="77"/>
              </a:rPr>
              <a:t>Mpu6050</a:t>
            </a:r>
          </a:p>
        </p:txBody>
      </p:sp>
      <p:sp>
        <p:nvSpPr>
          <p:cNvPr id="45" name="TextBox 44">
            <a:extLst>
              <a:ext uri="{FF2B5EF4-FFF2-40B4-BE49-F238E27FC236}">
                <a16:creationId xmlns:a16="http://schemas.microsoft.com/office/drawing/2014/main" id="{A862FA68-F52D-61FA-04A8-279C309C2DC7}"/>
              </a:ext>
            </a:extLst>
          </p:cNvPr>
          <p:cNvSpPr txBox="1"/>
          <p:nvPr/>
        </p:nvSpPr>
        <p:spPr>
          <a:xfrm>
            <a:off x="6477278" y="2976752"/>
            <a:ext cx="1506583" cy="369332"/>
          </a:xfrm>
          <a:prstGeom prst="rect">
            <a:avLst/>
          </a:prstGeom>
          <a:noFill/>
        </p:spPr>
        <p:txBody>
          <a:bodyPr wrap="square" rtlCol="0">
            <a:spAutoFit/>
          </a:bodyPr>
          <a:lstStyle/>
          <a:p>
            <a:pPr algn="l"/>
            <a:r>
              <a:rPr lang="en-US" b="1" i="0" dirty="0">
                <a:effectLst/>
                <a:latin typeface="Mundial" pitchFamily="2" charset="77"/>
              </a:rPr>
              <a:t>Arduino uno</a:t>
            </a:r>
          </a:p>
        </p:txBody>
      </p:sp>
      <p:sp>
        <p:nvSpPr>
          <p:cNvPr id="46" name="TextBox 45">
            <a:extLst>
              <a:ext uri="{FF2B5EF4-FFF2-40B4-BE49-F238E27FC236}">
                <a16:creationId xmlns:a16="http://schemas.microsoft.com/office/drawing/2014/main" id="{CD8D11F8-24B9-E091-1A2A-2F2E47B4E766}"/>
              </a:ext>
            </a:extLst>
          </p:cNvPr>
          <p:cNvSpPr txBox="1"/>
          <p:nvPr/>
        </p:nvSpPr>
        <p:spPr>
          <a:xfrm>
            <a:off x="8675618" y="2976752"/>
            <a:ext cx="1769739" cy="369332"/>
          </a:xfrm>
          <a:prstGeom prst="rect">
            <a:avLst/>
          </a:prstGeom>
          <a:noFill/>
        </p:spPr>
        <p:txBody>
          <a:bodyPr wrap="square" rtlCol="0">
            <a:spAutoFit/>
          </a:bodyPr>
          <a:lstStyle/>
          <a:p>
            <a:pPr algn="l"/>
            <a:r>
              <a:rPr lang="en-US" b="1" i="0" dirty="0">
                <a:effectLst/>
                <a:latin typeface="Mundial" pitchFamily="2" charset="77"/>
              </a:rPr>
              <a:t>Battery holder</a:t>
            </a:r>
          </a:p>
        </p:txBody>
      </p:sp>
      <mc:AlternateContent xmlns:mc="http://schemas.openxmlformats.org/markup-compatibility/2006">
        <mc:Choice xmlns:am3d="http://schemas.microsoft.com/office/drawing/2017/model3d" Requires="am3d">
          <p:graphicFrame>
            <p:nvGraphicFramePr>
              <p:cNvPr id="47" name="3D Model 46">
                <a:extLst>
                  <a:ext uri="{FF2B5EF4-FFF2-40B4-BE49-F238E27FC236}">
                    <a16:creationId xmlns:a16="http://schemas.microsoft.com/office/drawing/2014/main" id="{2603A34A-3937-82C0-D8A5-BA813C222674}"/>
                  </a:ext>
                </a:extLst>
              </p:cNvPr>
              <p:cNvGraphicFramePr>
                <a:graphicFrameLocks noChangeAspect="1"/>
              </p:cNvGraphicFramePr>
              <p:nvPr>
                <p:extLst>
                  <p:ext uri="{D42A27DB-BD31-4B8C-83A1-F6EECF244321}">
                    <p14:modId xmlns:p14="http://schemas.microsoft.com/office/powerpoint/2010/main" val="3749942043"/>
                  </p:ext>
                </p:extLst>
              </p:nvPr>
            </p:nvGraphicFramePr>
            <p:xfrm>
              <a:off x="1081848" y="3429000"/>
              <a:ext cx="3353292" cy="2857898"/>
            </p:xfrm>
            <a:graphic>
              <a:graphicData uri="http://schemas.microsoft.com/office/drawing/2017/model3d">
                <am3d:model3d r:embed="rId9">
                  <am3d:spPr>
                    <a:xfrm>
                      <a:off x="0" y="0"/>
                      <a:ext cx="3353292" cy="2857898"/>
                    </a:xfrm>
                    <a:prstGeom prst="rect">
                      <a:avLst/>
                    </a:prstGeom>
                  </am3d:spPr>
                  <am3d:camera>
                    <am3d:pos x="0" y="0" z="60885393"/>
                    <am3d:up dx="0" dy="36000000" dz="0"/>
                    <am3d:lookAt x="0" y="0" z="0"/>
                    <am3d:perspective fov="2700000"/>
                  </am3d:camera>
                  <am3d:trans>
                    <am3d:meterPerModelUnit n="7692" d="1000000"/>
                    <am3d:preTrans dx="-14538461" dy="6369230" dz="7476923"/>
                    <am3d:scale>
                      <am3d:sx n="1000000" d="1000000"/>
                      <am3d:sy n="1000000" d="1000000"/>
                      <am3d:sz n="1000000" d="1000000"/>
                    </am3d:scale>
                    <am3d:rot ax="-10117764" ay="-1696423" az="-326426"/>
                    <am3d:postTrans dx="0" dy="0" dz="0"/>
                  </am3d:trans>
                  <am3d:raster rName="Office3DRenderer" rVer="16.0.8326">
                    <am3d:blip r:embed="rId10"/>
                  </am3d:raster>
                  <am3d:objViewport viewportSz="4048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a:extLst>
                  <a:ext uri="{FF2B5EF4-FFF2-40B4-BE49-F238E27FC236}">
                    <a16:creationId xmlns:a16="http://schemas.microsoft.com/office/drawing/2014/main" id="{2603A34A-3937-82C0-D8A5-BA813C222674}"/>
                  </a:ext>
                </a:extLst>
              </p:cNvPr>
              <p:cNvPicPr>
                <a:picLocks noGrp="1" noRot="1" noChangeAspect="1" noMove="1" noResize="1" noEditPoints="1" noAdjustHandles="1" noChangeArrowheads="1" noChangeShapeType="1" noCrop="1"/>
              </p:cNvPicPr>
              <p:nvPr/>
            </p:nvPicPr>
            <p:blipFill>
              <a:blip r:embed="rId10"/>
              <a:stretch>
                <a:fillRect/>
              </a:stretch>
            </p:blipFill>
            <p:spPr>
              <a:xfrm>
                <a:off x="1081848" y="3429000"/>
                <a:ext cx="3353292" cy="285789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a:extLst>
                  <a:ext uri="{FF2B5EF4-FFF2-40B4-BE49-F238E27FC236}">
                    <a16:creationId xmlns:a16="http://schemas.microsoft.com/office/drawing/2014/main" id="{7EBBA9D1-6709-CD69-A031-B10BB7F0E658}"/>
                  </a:ext>
                </a:extLst>
              </p:cNvPr>
              <p:cNvGraphicFramePr>
                <a:graphicFrameLocks noChangeAspect="1"/>
              </p:cNvGraphicFramePr>
              <p:nvPr>
                <p:extLst>
                  <p:ext uri="{D42A27DB-BD31-4B8C-83A1-F6EECF244321}">
                    <p14:modId xmlns:p14="http://schemas.microsoft.com/office/powerpoint/2010/main" val="2182549137"/>
                  </p:ext>
                </p:extLst>
              </p:nvPr>
            </p:nvGraphicFramePr>
            <p:xfrm>
              <a:off x="4316602" y="4563033"/>
              <a:ext cx="760493" cy="1723865"/>
            </p:xfrm>
            <a:graphic>
              <a:graphicData uri="http://schemas.microsoft.com/office/drawing/2017/model3d">
                <am3d:model3d r:embed="rId11">
                  <am3d:spPr>
                    <a:xfrm>
                      <a:off x="0" y="0"/>
                      <a:ext cx="760493" cy="1723865"/>
                    </a:xfrm>
                    <a:prstGeom prst="rect">
                      <a:avLst/>
                    </a:prstGeom>
                  </am3d:spPr>
                  <am3d:camera>
                    <am3d:pos x="0" y="0" z="49385553"/>
                    <am3d:up dx="0" dy="36000000" dz="0"/>
                    <am3d:lookAt x="0" y="0" z="0"/>
                    <am3d:perspective fov="2700000"/>
                  </am3d:camera>
                  <am3d:trans>
                    <am3d:meterPerModelUnit n="21459" d="1000000"/>
                    <am3d:preTrans dx="0" dy="18000000" dz="965665"/>
                    <am3d:scale>
                      <am3d:sx n="1000000" d="1000000"/>
                      <am3d:sy n="1000000" d="1000000"/>
                      <am3d:sz n="1000000" d="1000000"/>
                    </am3d:scale>
                    <am3d:rot ax="503457" ay="-2981706" az="-385111"/>
                    <am3d:postTrans dx="0" dy="0" dz="0"/>
                  </am3d:trans>
                  <am3d:raster rName="Office3DRenderer" rVer="16.0.8326">
                    <am3d:blip r:embed="rId12"/>
                  </am3d:raster>
                  <am3d:objViewport viewportSz="1756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a:extLst>
                  <a:ext uri="{FF2B5EF4-FFF2-40B4-BE49-F238E27FC236}">
                    <a16:creationId xmlns:a16="http://schemas.microsoft.com/office/drawing/2014/main" id="{7EBBA9D1-6709-CD69-A031-B10BB7F0E658}"/>
                  </a:ext>
                </a:extLst>
              </p:cNvPr>
              <p:cNvPicPr>
                <a:picLocks noGrp="1" noRot="1" noChangeAspect="1" noMove="1" noResize="1" noEditPoints="1" noAdjustHandles="1" noChangeArrowheads="1" noChangeShapeType="1" noCrop="1"/>
              </p:cNvPicPr>
              <p:nvPr/>
            </p:nvPicPr>
            <p:blipFill>
              <a:blip r:embed="rId12"/>
              <a:stretch>
                <a:fillRect/>
              </a:stretch>
            </p:blipFill>
            <p:spPr>
              <a:xfrm>
                <a:off x="4316602" y="4563033"/>
                <a:ext cx="760493" cy="17238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a:extLst>
                  <a:ext uri="{FF2B5EF4-FFF2-40B4-BE49-F238E27FC236}">
                    <a16:creationId xmlns:a16="http://schemas.microsoft.com/office/drawing/2014/main" id="{FDE9DDC2-834C-3C32-585B-B4553B9D61A4}"/>
                  </a:ext>
                </a:extLst>
              </p:cNvPr>
              <p:cNvGraphicFramePr>
                <a:graphicFrameLocks noChangeAspect="1"/>
              </p:cNvGraphicFramePr>
              <p:nvPr>
                <p:extLst>
                  <p:ext uri="{D42A27DB-BD31-4B8C-83A1-F6EECF244321}">
                    <p14:modId xmlns:p14="http://schemas.microsoft.com/office/powerpoint/2010/main" val="1584525074"/>
                  </p:ext>
                </p:extLst>
              </p:nvPr>
            </p:nvGraphicFramePr>
            <p:xfrm>
              <a:off x="4696848" y="4563032"/>
              <a:ext cx="760493" cy="1723865"/>
            </p:xfrm>
            <a:graphic>
              <a:graphicData uri="http://schemas.microsoft.com/office/drawing/2017/model3d">
                <am3d:model3d r:embed="rId11">
                  <am3d:spPr>
                    <a:xfrm>
                      <a:off x="0" y="0"/>
                      <a:ext cx="760493" cy="1723865"/>
                    </a:xfrm>
                    <a:prstGeom prst="rect">
                      <a:avLst/>
                    </a:prstGeom>
                  </am3d:spPr>
                  <am3d:camera>
                    <am3d:pos x="0" y="0" z="49385553"/>
                    <am3d:up dx="0" dy="36000000" dz="0"/>
                    <am3d:lookAt x="0" y="0" z="0"/>
                    <am3d:perspective fov="2700000"/>
                  </am3d:camera>
                  <am3d:trans>
                    <am3d:meterPerModelUnit n="21459" d="1000000"/>
                    <am3d:preTrans dx="0" dy="18000000" dz="965665"/>
                    <am3d:scale>
                      <am3d:sx n="1000000" d="1000000"/>
                      <am3d:sy n="1000000" d="1000000"/>
                      <am3d:sz n="1000000" d="1000000"/>
                    </am3d:scale>
                    <am3d:rot ax="503457" ay="-2981706" az="-385111"/>
                    <am3d:postTrans dx="0" dy="0" dz="0"/>
                  </am3d:trans>
                  <am3d:raster rName="Office3DRenderer" rVer="16.0.8326">
                    <am3d:blip r:embed="rId12"/>
                  </am3d:raster>
                  <am3d:objViewport viewportSz="1756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a:extLst>
                  <a:ext uri="{FF2B5EF4-FFF2-40B4-BE49-F238E27FC236}">
                    <a16:creationId xmlns:a16="http://schemas.microsoft.com/office/drawing/2014/main" id="{FDE9DDC2-834C-3C32-585B-B4553B9D61A4}"/>
                  </a:ext>
                </a:extLst>
              </p:cNvPr>
              <p:cNvPicPr>
                <a:picLocks noGrp="1" noRot="1" noChangeAspect="1" noMove="1" noResize="1" noEditPoints="1" noAdjustHandles="1" noChangeArrowheads="1" noChangeShapeType="1" noCrop="1"/>
              </p:cNvPicPr>
              <p:nvPr/>
            </p:nvPicPr>
            <p:blipFill>
              <a:blip r:embed="rId12"/>
              <a:stretch>
                <a:fillRect/>
              </a:stretch>
            </p:blipFill>
            <p:spPr>
              <a:xfrm>
                <a:off x="4696848" y="4563032"/>
                <a:ext cx="760493" cy="1723865"/>
              </a:xfrm>
              <a:prstGeom prst="rect">
                <a:avLst/>
              </a:prstGeom>
            </p:spPr>
          </p:pic>
        </mc:Fallback>
      </mc:AlternateContent>
      <p:sp>
        <p:nvSpPr>
          <p:cNvPr id="50" name="TextBox 49">
            <a:extLst>
              <a:ext uri="{FF2B5EF4-FFF2-40B4-BE49-F238E27FC236}">
                <a16:creationId xmlns:a16="http://schemas.microsoft.com/office/drawing/2014/main" id="{70F0B5F1-7510-9A95-121E-1C702DC5BFC8}"/>
              </a:ext>
            </a:extLst>
          </p:cNvPr>
          <p:cNvSpPr txBox="1"/>
          <p:nvPr/>
        </p:nvSpPr>
        <p:spPr>
          <a:xfrm>
            <a:off x="4050974" y="3881249"/>
            <a:ext cx="1975359" cy="369332"/>
          </a:xfrm>
          <a:prstGeom prst="rect">
            <a:avLst/>
          </a:prstGeom>
          <a:noFill/>
        </p:spPr>
        <p:txBody>
          <a:bodyPr wrap="square" rtlCol="0">
            <a:spAutoFit/>
          </a:bodyPr>
          <a:lstStyle/>
          <a:p>
            <a:pPr algn="l"/>
            <a:r>
              <a:rPr lang="en-US" b="1" i="0" dirty="0">
                <a:effectLst/>
                <a:latin typeface="Mundial" pitchFamily="2" charset="77"/>
              </a:rPr>
              <a:t>3D printed body</a:t>
            </a:r>
          </a:p>
        </p:txBody>
      </p:sp>
    </p:spTree>
    <p:extLst>
      <p:ext uri="{BB962C8B-B14F-4D97-AF65-F5344CB8AC3E}">
        <p14:creationId xmlns:p14="http://schemas.microsoft.com/office/powerpoint/2010/main" val="1989819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a:extLst>
              <a:ext uri="{FF2B5EF4-FFF2-40B4-BE49-F238E27FC236}">
                <a16:creationId xmlns:a16="http://schemas.microsoft.com/office/drawing/2014/main" id="{B959DCF2-D054-AFD2-A6F3-24B8E385C7E2}"/>
              </a:ext>
            </a:extLst>
          </p:cNvPr>
          <p:cNvSpPr/>
          <p:nvPr/>
        </p:nvSpPr>
        <p:spPr>
          <a:xfrm>
            <a:off x="2122545" y="556671"/>
            <a:ext cx="7946909"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effectLst/>
                <a:latin typeface="Mundial" pitchFamily="2" charset="77"/>
              </a:rPr>
              <a:t>Sensor Fusion and Dynamic Adjustment</a:t>
            </a:r>
          </a:p>
          <a:p>
            <a:pPr algn="ctr"/>
            <a:endParaRPr kumimoji="1" lang="zh-CN" altLang="en-US" dirty="0"/>
          </a:p>
        </p:txBody>
      </p:sp>
      <p:pic>
        <p:nvPicPr>
          <p:cNvPr id="12" name="图片 26">
            <a:extLst>
              <a:ext uri="{FF2B5EF4-FFF2-40B4-BE49-F238E27FC236}">
                <a16:creationId xmlns:a16="http://schemas.microsoft.com/office/drawing/2014/main" id="{214EBDD4-A17C-9A9C-DDFF-B3245C65FE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91264" y="5554188"/>
            <a:ext cx="707554" cy="698521"/>
          </a:xfrm>
          <a:prstGeom prst="rect">
            <a:avLst/>
          </a:prstGeom>
        </p:spPr>
      </p:pic>
      <p:pic>
        <p:nvPicPr>
          <p:cNvPr id="13" name="图片 39">
            <a:extLst>
              <a:ext uri="{FF2B5EF4-FFF2-40B4-BE49-F238E27FC236}">
                <a16:creationId xmlns:a16="http://schemas.microsoft.com/office/drawing/2014/main" id="{FC31C721-2787-DD55-D727-682AA725A49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0854" y="4157435"/>
            <a:ext cx="1399813" cy="1382603"/>
          </a:xfrm>
          <a:prstGeom prst="rect">
            <a:avLst/>
          </a:prstGeom>
        </p:spPr>
      </p:pic>
      <p:pic>
        <p:nvPicPr>
          <p:cNvPr id="14" name="图片 4">
            <a:extLst>
              <a:ext uri="{FF2B5EF4-FFF2-40B4-BE49-F238E27FC236}">
                <a16:creationId xmlns:a16="http://schemas.microsoft.com/office/drawing/2014/main" id="{614DFF45-6559-EFFE-607A-35675451169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93829" y="5262681"/>
            <a:ext cx="2000995" cy="1975448"/>
          </a:xfrm>
          <a:prstGeom prst="rect">
            <a:avLst/>
          </a:prstGeom>
        </p:spPr>
      </p:pic>
      <p:pic>
        <p:nvPicPr>
          <p:cNvPr id="17" name="Picture 16">
            <a:extLst>
              <a:ext uri="{FF2B5EF4-FFF2-40B4-BE49-F238E27FC236}">
                <a16:creationId xmlns:a16="http://schemas.microsoft.com/office/drawing/2014/main" id="{40014E11-96DF-B839-A1D4-53ADE23C56C2}"/>
              </a:ext>
            </a:extLst>
          </p:cNvPr>
          <p:cNvPicPr>
            <a:picLocks noChangeAspect="1"/>
          </p:cNvPicPr>
          <p:nvPr/>
        </p:nvPicPr>
        <p:blipFill>
          <a:blip r:embed="rId6"/>
          <a:stretch>
            <a:fillRect/>
          </a:stretch>
        </p:blipFill>
        <p:spPr>
          <a:xfrm>
            <a:off x="6550507" y="2220632"/>
            <a:ext cx="3794534" cy="2142796"/>
          </a:xfrm>
          <a:prstGeom prst="rect">
            <a:avLst/>
          </a:prstGeom>
        </p:spPr>
      </p:pic>
      <p:sp>
        <p:nvSpPr>
          <p:cNvPr id="19" name="TextBox 18">
            <a:extLst>
              <a:ext uri="{FF2B5EF4-FFF2-40B4-BE49-F238E27FC236}">
                <a16:creationId xmlns:a16="http://schemas.microsoft.com/office/drawing/2014/main" id="{AB74E845-7DBC-05B2-DA40-5FFE39A01592}"/>
              </a:ext>
            </a:extLst>
          </p:cNvPr>
          <p:cNvSpPr txBox="1"/>
          <p:nvPr/>
        </p:nvSpPr>
        <p:spPr>
          <a:xfrm>
            <a:off x="600890" y="2137868"/>
            <a:ext cx="5495109" cy="2308324"/>
          </a:xfrm>
          <a:prstGeom prst="rect">
            <a:avLst/>
          </a:prstGeom>
          <a:noFill/>
        </p:spPr>
        <p:txBody>
          <a:bodyPr wrap="square" rtlCol="0">
            <a:spAutoFit/>
          </a:bodyPr>
          <a:lstStyle/>
          <a:p>
            <a:r>
              <a:rPr lang="en-US" b="1" dirty="0">
                <a:latin typeface="Mundial" pitchFamily="2" charset="77"/>
              </a:rPr>
              <a:t>The MPU6050 </a:t>
            </a:r>
            <a:r>
              <a:rPr lang="en-US" dirty="0">
                <a:latin typeface="Mundial" pitchFamily="2" charset="77"/>
              </a:rPr>
              <a:t>sensor combines a gyroscope and accelerometer to measure rotational and linear motion. Gyroscopes detect changes in orientation, while accelerometers measure acceleration. </a:t>
            </a:r>
          </a:p>
          <a:p>
            <a:endParaRPr lang="en-US" dirty="0">
              <a:latin typeface="Mundial" pitchFamily="2" charset="77"/>
            </a:endParaRPr>
          </a:p>
          <a:p>
            <a:r>
              <a:rPr lang="en-US" dirty="0">
                <a:latin typeface="Mundial" pitchFamily="2" charset="77"/>
              </a:rPr>
              <a:t>Together, they provide accurate data on an object's movement, crucial for our, where precise motion tracking and stability control are essential.</a:t>
            </a:r>
            <a:endParaRPr lang="en-KR" dirty="0">
              <a:latin typeface="Mundial" pitchFamily="2" charset="77"/>
            </a:endParaRPr>
          </a:p>
        </p:txBody>
      </p:sp>
    </p:spTree>
    <p:extLst>
      <p:ext uri="{BB962C8B-B14F-4D97-AF65-F5344CB8AC3E}">
        <p14:creationId xmlns:p14="http://schemas.microsoft.com/office/powerpoint/2010/main" val="113993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11">
            <a:extLst>
              <a:ext uri="{FF2B5EF4-FFF2-40B4-BE49-F238E27FC236}">
                <a16:creationId xmlns:a16="http://schemas.microsoft.com/office/drawing/2014/main" id="{B48CF950-67DA-3133-5185-09EC56C2DE8B}"/>
              </a:ext>
            </a:extLst>
          </p:cNvPr>
          <p:cNvSpPr/>
          <p:nvPr/>
        </p:nvSpPr>
        <p:spPr>
          <a:xfrm>
            <a:off x="2923608" y="547962"/>
            <a:ext cx="6344783"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undial" pitchFamily="2" charset="77"/>
              </a:rPr>
              <a:t>DMP(Digital Motion Processor)</a:t>
            </a:r>
            <a:endParaRPr lang="en-US" sz="3200" b="1" i="0" dirty="0">
              <a:effectLst/>
              <a:latin typeface="Mundial" pitchFamily="2" charset="77"/>
            </a:endParaRPr>
          </a:p>
        </p:txBody>
      </p:sp>
      <p:sp>
        <p:nvSpPr>
          <p:cNvPr id="37" name="TextBox 36">
            <a:extLst>
              <a:ext uri="{FF2B5EF4-FFF2-40B4-BE49-F238E27FC236}">
                <a16:creationId xmlns:a16="http://schemas.microsoft.com/office/drawing/2014/main" id="{70E57899-76B7-AE1D-F24C-8BB0A953D87A}"/>
              </a:ext>
            </a:extLst>
          </p:cNvPr>
          <p:cNvSpPr txBox="1"/>
          <p:nvPr/>
        </p:nvSpPr>
        <p:spPr>
          <a:xfrm>
            <a:off x="761998" y="1898556"/>
            <a:ext cx="10668001" cy="3416320"/>
          </a:xfrm>
          <a:prstGeom prst="rect">
            <a:avLst/>
          </a:prstGeom>
          <a:noFill/>
        </p:spPr>
        <p:txBody>
          <a:bodyPr wrap="square" rtlCol="0">
            <a:spAutoFit/>
          </a:bodyPr>
          <a:lstStyle/>
          <a:p>
            <a:r>
              <a:rPr lang="en-US" b="1" dirty="0">
                <a:effectLst/>
                <a:latin typeface="Mundial" pitchFamily="2" charset="77"/>
              </a:rPr>
              <a:t>DMP (Digital Motion Processor):</a:t>
            </a:r>
          </a:p>
          <a:p>
            <a:endParaRPr lang="en-US" dirty="0">
              <a:effectLst/>
              <a:latin typeface="Mundial" pitchFamily="2" charset="77"/>
            </a:endParaRPr>
          </a:p>
          <a:p>
            <a:r>
              <a:rPr lang="en-US" dirty="0">
                <a:effectLst/>
                <a:latin typeface="Mundial" pitchFamily="2" charset="77"/>
              </a:rPr>
              <a:t>    Function: The Digital Motion Processor is a feature present in some motion sensors (like the MPU6050) that offloads complex calculations from the main microcontroller.</a:t>
            </a:r>
          </a:p>
          <a:p>
            <a:endParaRPr lang="en-US" dirty="0">
              <a:effectLst/>
              <a:latin typeface="Mundial" pitchFamily="2" charset="77"/>
            </a:endParaRPr>
          </a:p>
          <a:p>
            <a:r>
              <a:rPr lang="en-US" dirty="0">
                <a:effectLst/>
                <a:latin typeface="Mundial" pitchFamily="2" charset="77"/>
              </a:rPr>
              <a:t>    Purpose: It allows the sensor to process sensor data internally, perform sensor fusion (combining data from multiple sensors), and provide processed orientation and motion data (like quaternion, gravity, yaw/pitch/roll) to the microcontroller.</a:t>
            </a:r>
          </a:p>
          <a:p>
            <a:endParaRPr lang="en-US" dirty="0">
              <a:effectLst/>
              <a:latin typeface="Mundial" pitchFamily="2" charset="77"/>
            </a:endParaRPr>
          </a:p>
          <a:p>
            <a:r>
              <a:rPr lang="en-US" dirty="0">
                <a:effectLst/>
                <a:latin typeface="Mundial" pitchFamily="2" charset="77"/>
              </a:rPr>
              <a:t>    Usage: DMP significantly reduces the computational load on the microcontroller, enabling efficient extraction of orientation and motion data, which is crucial for applications like orientation sensing and motion tracking.</a:t>
            </a:r>
          </a:p>
        </p:txBody>
      </p:sp>
    </p:spTree>
    <p:extLst>
      <p:ext uri="{BB962C8B-B14F-4D97-AF65-F5344CB8AC3E}">
        <p14:creationId xmlns:p14="http://schemas.microsoft.com/office/powerpoint/2010/main" val="4172929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11">
            <a:extLst>
              <a:ext uri="{FF2B5EF4-FFF2-40B4-BE49-F238E27FC236}">
                <a16:creationId xmlns:a16="http://schemas.microsoft.com/office/drawing/2014/main" id="{B48CF950-67DA-3133-5185-09EC56C2DE8B}"/>
              </a:ext>
            </a:extLst>
          </p:cNvPr>
          <p:cNvSpPr/>
          <p:nvPr/>
        </p:nvSpPr>
        <p:spPr>
          <a:xfrm>
            <a:off x="3243354" y="565379"/>
            <a:ext cx="5705289"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effectLst/>
                <a:latin typeface="Mundial" pitchFamily="2" charset="77"/>
              </a:rPr>
              <a:t>PID Control Implementation</a:t>
            </a:r>
          </a:p>
        </p:txBody>
      </p:sp>
      <p:sp>
        <p:nvSpPr>
          <p:cNvPr id="37" name="TextBox 36">
            <a:extLst>
              <a:ext uri="{FF2B5EF4-FFF2-40B4-BE49-F238E27FC236}">
                <a16:creationId xmlns:a16="http://schemas.microsoft.com/office/drawing/2014/main" id="{70E57899-76B7-AE1D-F24C-8BB0A953D87A}"/>
              </a:ext>
            </a:extLst>
          </p:cNvPr>
          <p:cNvSpPr txBox="1"/>
          <p:nvPr/>
        </p:nvSpPr>
        <p:spPr>
          <a:xfrm>
            <a:off x="761999" y="3544476"/>
            <a:ext cx="10668001" cy="2862322"/>
          </a:xfrm>
          <a:prstGeom prst="rect">
            <a:avLst/>
          </a:prstGeom>
          <a:noFill/>
        </p:spPr>
        <p:txBody>
          <a:bodyPr wrap="square" rtlCol="0">
            <a:spAutoFit/>
          </a:bodyPr>
          <a:lstStyle/>
          <a:p>
            <a:pPr algn="l"/>
            <a:r>
              <a:rPr lang="en-US" b="1" i="0" dirty="0">
                <a:effectLst/>
                <a:latin typeface="Mundial" pitchFamily="2" charset="77"/>
              </a:rPr>
              <a:t>PID (Proportional-Integral-Derivative) Controller</a:t>
            </a:r>
            <a:r>
              <a:rPr lang="en-US" b="0" i="0" dirty="0">
                <a:effectLst/>
                <a:latin typeface="Mundial" pitchFamily="2" charset="77"/>
              </a:rPr>
              <a:t>:</a:t>
            </a:r>
          </a:p>
          <a:p>
            <a:pPr algn="l">
              <a:buFont typeface="Arial" panose="020B0604020202020204" pitchFamily="34" charset="0"/>
              <a:buChar char="•"/>
            </a:pPr>
            <a:r>
              <a:rPr lang="en-US" b="1" i="0" dirty="0">
                <a:effectLst/>
                <a:latin typeface="Mundial" pitchFamily="2" charset="77"/>
              </a:rPr>
              <a:t>Function</a:t>
            </a:r>
            <a:r>
              <a:rPr lang="en-US" b="0" i="0" dirty="0">
                <a:effectLst/>
                <a:latin typeface="Mundial" pitchFamily="2" charset="77"/>
              </a:rPr>
              <a:t>: PID controllers are feedback control systems used to regulate processes based on measured feedback. It computes an error signal as the difference between a desired setpoint and a measured process variable.</a:t>
            </a:r>
          </a:p>
          <a:p>
            <a:pPr algn="l">
              <a:buFont typeface="Arial" panose="020B0604020202020204" pitchFamily="34" charset="0"/>
              <a:buChar char="•"/>
            </a:pPr>
            <a:r>
              <a:rPr lang="en-US" b="1" i="0" dirty="0">
                <a:effectLst/>
                <a:latin typeface="Mundial" pitchFamily="2" charset="77"/>
              </a:rPr>
              <a:t>Purpose</a:t>
            </a:r>
            <a:r>
              <a:rPr lang="en-US" b="0" i="0" dirty="0">
                <a:effectLst/>
                <a:latin typeface="Mundial" pitchFamily="2" charset="77"/>
              </a:rPr>
              <a:t>: PID controllers aim to minimize the error signal by adjusting an output control signal. It consists of three terms: Proportional (P), Integral (I), and Derivative (D), which contribute to the control output based on present, past, and future errors, respectively.</a:t>
            </a:r>
          </a:p>
          <a:p>
            <a:pPr algn="l">
              <a:buFont typeface="Arial" panose="020B0604020202020204" pitchFamily="34" charset="0"/>
              <a:buChar char="•"/>
            </a:pPr>
            <a:r>
              <a:rPr lang="en-US" b="1" i="0" dirty="0">
                <a:effectLst/>
                <a:latin typeface="Mundial" pitchFamily="2" charset="77"/>
              </a:rPr>
              <a:t>Usage</a:t>
            </a:r>
            <a:r>
              <a:rPr lang="en-US" b="0" i="0" dirty="0">
                <a:effectLst/>
                <a:latin typeface="Mundial" pitchFamily="2" charset="77"/>
              </a:rPr>
              <a:t>: In the context of robotics or systems control, PID controllers are commonly used for stability and motion control. They are employed to adjust motor outputs based on sensor feedback to maintain a desired setpoint or stability condition.</a:t>
            </a:r>
          </a:p>
        </p:txBody>
      </p:sp>
      <p:pic>
        <p:nvPicPr>
          <p:cNvPr id="42" name="Picture 41" descr="A diagram of a mathematical equation&#10;&#10;Description automatically generated">
            <a:extLst>
              <a:ext uri="{FF2B5EF4-FFF2-40B4-BE49-F238E27FC236}">
                <a16:creationId xmlns:a16="http://schemas.microsoft.com/office/drawing/2014/main" id="{A466AB06-55BB-0F3A-74A8-71CBDA2CB41B}"/>
              </a:ext>
            </a:extLst>
          </p:cNvPr>
          <p:cNvPicPr>
            <a:picLocks noChangeAspect="1"/>
          </p:cNvPicPr>
          <p:nvPr/>
        </p:nvPicPr>
        <p:blipFill>
          <a:blip r:embed="rId3"/>
          <a:stretch>
            <a:fillRect/>
          </a:stretch>
        </p:blipFill>
        <p:spPr>
          <a:xfrm>
            <a:off x="3346204" y="1680202"/>
            <a:ext cx="5499592" cy="1633323"/>
          </a:xfrm>
          <a:prstGeom prst="rect">
            <a:avLst/>
          </a:prstGeom>
        </p:spPr>
      </p:pic>
    </p:spTree>
    <p:extLst>
      <p:ext uri="{BB962C8B-B14F-4D97-AF65-F5344CB8AC3E}">
        <p14:creationId xmlns:p14="http://schemas.microsoft.com/office/powerpoint/2010/main" val="688411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of a reference function&#10;&#10;Description automatically generated">
            <a:extLst>
              <a:ext uri="{FF2B5EF4-FFF2-40B4-BE49-F238E27FC236}">
                <a16:creationId xmlns:a16="http://schemas.microsoft.com/office/drawing/2014/main" id="{1FA5DE49-A2F4-0628-B5A5-EBA4134C9C14}"/>
              </a:ext>
            </a:extLst>
          </p:cNvPr>
          <p:cNvPicPr>
            <a:picLocks noChangeAspect="1"/>
          </p:cNvPicPr>
          <p:nvPr/>
        </p:nvPicPr>
        <p:blipFill>
          <a:blip r:embed="rId3"/>
          <a:stretch>
            <a:fillRect/>
          </a:stretch>
        </p:blipFill>
        <p:spPr>
          <a:xfrm>
            <a:off x="3548741" y="1985552"/>
            <a:ext cx="5094514" cy="4017179"/>
          </a:xfrm>
          <a:prstGeom prst="rect">
            <a:avLst/>
          </a:prstGeom>
        </p:spPr>
      </p:pic>
      <p:sp>
        <p:nvSpPr>
          <p:cNvPr id="31" name="矩形 11">
            <a:extLst>
              <a:ext uri="{FF2B5EF4-FFF2-40B4-BE49-F238E27FC236}">
                <a16:creationId xmlns:a16="http://schemas.microsoft.com/office/drawing/2014/main" id="{88A4C997-A86C-186E-CBBD-B05598F49D21}"/>
              </a:ext>
            </a:extLst>
          </p:cNvPr>
          <p:cNvSpPr/>
          <p:nvPr/>
        </p:nvSpPr>
        <p:spPr>
          <a:xfrm>
            <a:off x="3243354" y="565379"/>
            <a:ext cx="5705289"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undial" pitchFamily="2" charset="77"/>
              </a:rPr>
              <a:t>Integral</a:t>
            </a:r>
            <a:r>
              <a:rPr lang="en-US" sz="3200" b="1" dirty="0">
                <a:effectLst/>
                <a:latin typeface="Mundial" pitchFamily="2" charset="77"/>
              </a:rPr>
              <a:t> term coefficient</a:t>
            </a:r>
          </a:p>
        </p:txBody>
      </p:sp>
    </p:spTree>
    <p:extLst>
      <p:ext uri="{BB962C8B-B14F-4D97-AF65-F5344CB8AC3E}">
        <p14:creationId xmlns:p14="http://schemas.microsoft.com/office/powerpoint/2010/main" val="3583098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CDD7AA-D51B-FF4F-8868-36108B2D03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657" y="3599523"/>
            <a:ext cx="1632155" cy="1611317"/>
          </a:xfrm>
          <a:prstGeom prst="rect">
            <a:avLst/>
          </a:prstGeom>
        </p:spPr>
      </p:pic>
      <p:pic>
        <p:nvPicPr>
          <p:cNvPr id="6" name="图片 5">
            <a:extLst>
              <a:ext uri="{FF2B5EF4-FFF2-40B4-BE49-F238E27FC236}">
                <a16:creationId xmlns:a16="http://schemas.microsoft.com/office/drawing/2014/main" id="{D8126ED5-17DE-7945-9AC9-5BC6AD8ACF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43503" y="1440557"/>
            <a:ext cx="707554" cy="698521"/>
          </a:xfrm>
          <a:prstGeom prst="rect">
            <a:avLst/>
          </a:prstGeom>
        </p:spPr>
      </p:pic>
      <p:pic>
        <p:nvPicPr>
          <p:cNvPr id="7" name="图片 6">
            <a:extLst>
              <a:ext uri="{FF2B5EF4-FFF2-40B4-BE49-F238E27FC236}">
                <a16:creationId xmlns:a16="http://schemas.microsoft.com/office/drawing/2014/main" id="{485D2079-359F-B24D-9BDA-C13CF141B2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30334" y="232341"/>
            <a:ext cx="1399813" cy="1382603"/>
          </a:xfrm>
          <a:prstGeom prst="rect">
            <a:avLst/>
          </a:prstGeom>
        </p:spPr>
      </p:pic>
      <p:pic>
        <p:nvPicPr>
          <p:cNvPr id="10" name="图片 9">
            <a:extLst>
              <a:ext uri="{FF2B5EF4-FFF2-40B4-BE49-F238E27FC236}">
                <a16:creationId xmlns:a16="http://schemas.microsoft.com/office/drawing/2014/main" id="{F1F47E26-CD87-9C44-B14C-2D127D08D5C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8986" y="5253350"/>
            <a:ext cx="712089" cy="703334"/>
          </a:xfrm>
          <a:prstGeom prst="rect">
            <a:avLst/>
          </a:prstGeom>
        </p:spPr>
      </p:pic>
      <p:pic>
        <p:nvPicPr>
          <p:cNvPr id="11" name="图片 10">
            <a:extLst>
              <a:ext uri="{FF2B5EF4-FFF2-40B4-BE49-F238E27FC236}">
                <a16:creationId xmlns:a16="http://schemas.microsoft.com/office/drawing/2014/main" id="{ACC790A0-618E-0A48-A01A-8C83D13280E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619349" y="4319598"/>
            <a:ext cx="2768222" cy="2732882"/>
          </a:xfrm>
          <a:prstGeom prst="rect">
            <a:avLst/>
          </a:prstGeom>
        </p:spPr>
      </p:pic>
      <p:sp>
        <p:nvSpPr>
          <p:cNvPr id="18" name="矩形 11">
            <a:extLst>
              <a:ext uri="{FF2B5EF4-FFF2-40B4-BE49-F238E27FC236}">
                <a16:creationId xmlns:a16="http://schemas.microsoft.com/office/drawing/2014/main" id="{C826D8D1-403F-B6C6-F8E3-275D0EECDE86}"/>
              </a:ext>
            </a:extLst>
          </p:cNvPr>
          <p:cNvSpPr/>
          <p:nvPr/>
        </p:nvSpPr>
        <p:spPr>
          <a:xfrm>
            <a:off x="2971505" y="586819"/>
            <a:ext cx="6248989" cy="626244"/>
          </a:xfrm>
          <a:prstGeom prst="rect">
            <a:avLst/>
          </a:prstGeom>
          <a:gradFill>
            <a:gsLst>
              <a:gs pos="0">
                <a:srgbClr val="3D65F3"/>
              </a:gs>
              <a:gs pos="100000">
                <a:srgbClr val="2B49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undial" pitchFamily="2" charset="77"/>
              </a:rPr>
              <a:t>Derivative Term Coefficient</a:t>
            </a:r>
            <a:endParaRPr lang="en-US" sz="3200" b="1" dirty="0">
              <a:effectLst/>
              <a:latin typeface="Mundial" pitchFamily="2" charset="77"/>
            </a:endParaRPr>
          </a:p>
        </p:txBody>
      </p:sp>
      <p:pic>
        <p:nvPicPr>
          <p:cNvPr id="20" name="Picture 19" descr="A graph of a reference function&#10;&#10;Description automatically generated">
            <a:extLst>
              <a:ext uri="{FF2B5EF4-FFF2-40B4-BE49-F238E27FC236}">
                <a16:creationId xmlns:a16="http://schemas.microsoft.com/office/drawing/2014/main" id="{9CF4607E-190C-9683-43C3-F0B33384DFC4}"/>
              </a:ext>
            </a:extLst>
          </p:cNvPr>
          <p:cNvPicPr>
            <a:picLocks noChangeAspect="1"/>
          </p:cNvPicPr>
          <p:nvPr/>
        </p:nvPicPr>
        <p:blipFill>
          <a:blip r:embed="rId8"/>
          <a:stretch>
            <a:fillRect/>
          </a:stretch>
        </p:blipFill>
        <p:spPr>
          <a:xfrm>
            <a:off x="3706803" y="2014582"/>
            <a:ext cx="4778394" cy="3767909"/>
          </a:xfrm>
          <a:prstGeom prst="rect">
            <a:avLst/>
          </a:prstGeom>
        </p:spPr>
      </p:pic>
    </p:spTree>
    <p:extLst>
      <p:ext uri="{BB962C8B-B14F-4D97-AF65-F5344CB8AC3E}">
        <p14:creationId xmlns:p14="http://schemas.microsoft.com/office/powerpoint/2010/main" val="1160464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FIRST_PUBLISH" val="1"/>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Arial"/>
      </a:majorFont>
      <a:minorFont>
        <a:latin typeface="Arial"/>
        <a:ea typeface="思源黑体 CN Regular"/>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8440</TotalTime>
  <Words>660</Words>
  <Application>Microsoft Macintosh PowerPoint</Application>
  <PresentationFormat>Widescreen</PresentationFormat>
  <Paragraphs>69</Paragraphs>
  <Slides>13</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DengXian</vt:lpstr>
      <vt:lpstr>Source Han Sans CN Regular</vt:lpstr>
      <vt:lpstr>Source Han Sans Regular</vt:lpstr>
      <vt:lpstr>Arial</vt:lpstr>
      <vt:lpstr>Mundial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Nozimjon gulomov</cp:lastModifiedBy>
  <cp:revision>674</cp:revision>
  <dcterms:created xsi:type="dcterms:W3CDTF">2018-06-17T04:53:58Z</dcterms:created>
  <dcterms:modified xsi:type="dcterms:W3CDTF">2023-12-01T07:26:57Z</dcterms:modified>
</cp:coreProperties>
</file>